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DF8"/>
    <a:srgbClr val="F87CF2"/>
    <a:srgbClr val="FFCCFF"/>
    <a:srgbClr val="FF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1559E-5F6F-C448-0679-A93A30E21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FA2BE-6C21-86D1-A1BF-199B21AC4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CA588-728B-633E-BCE4-7703E918B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294D2-B9D8-2C72-66E3-F1612CF4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567C4-AE82-88BB-7302-510715AC3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1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BEB9D-6C5A-6190-5FD0-C44FB3DC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CBFC07-9597-AD11-DF20-A0080B231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824E2-F3E0-B5C6-48F3-85DA87BA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08F4A-D23F-96DD-B2D4-2D288BE8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5B6CA-5216-89EF-21F0-BF578CE6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DA991B-CB14-6AF6-E027-F6B896A75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1AC84-573F-B5AF-3956-EDB43943F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5E839-8DC5-36CB-1D75-8C925231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189CF-5DF6-AEE8-D0CE-A9B36FF03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B2B19-A188-2068-5BB6-0736A9E8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909D1-4FD5-D038-24A7-21A83BEE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89FBF-C5AA-F70D-6FB5-FB6A68A9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41FAD-E9FA-A083-4FD5-5169C6ED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F65E4-073F-E812-3FE2-F0E95D10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F9E5D-7059-48BB-8F4C-655DC3646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1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43550-B1AA-DA65-AEC3-1A6900B3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63E8D-792C-0246-E06C-436012590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3BE46-62EB-5182-7A78-60EC4DED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FAE43-14FF-57B0-9262-F109C187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BAB39-5308-A374-5BAF-69F5A5B41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4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DE4C8-0D79-B92A-145A-C8AB9A9BB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84BE7-8F9F-B66B-B0C3-28BBB7DA3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952E1-30F5-B641-92DA-78EB1FD79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98D55-DE4C-B227-178B-B6DA6E76C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86D5C-2901-B357-C1C4-F5E25704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89866-47E9-BCAE-7FF9-D3AED386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8E76B-E0B6-79DE-58B5-FCBCDBBA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1DF9D-3671-1088-D88C-2C06ACF50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21C85-9110-25C0-A773-C0EBB6F4C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647881-9355-4993-9589-A85546C91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E018F-8BF2-8A18-55BC-783DD52F51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E2D07B-72FC-15A6-A3C6-00479B8C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3F515C-B752-95EB-0AB4-151D58F2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9332F-0E9D-451B-EDC9-B4899669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3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AC2D5-CD68-4DC5-A659-E96D2D08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11194-8E77-0AED-DDA5-9516AE08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5B6F8-258D-84BD-1604-22529643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DFFEF-0E02-4A09-E107-C38DE495C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9E50D1-37F7-028E-3790-6869456F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9DE03-82B7-3F43-6CE3-C7656928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E7705-F5E8-C252-2F3C-AAA9B65E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7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BD623-A7B3-0C84-7DD2-32738680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A882F-39DC-0B24-9735-EEC2CBB56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C93F7-433E-E065-6275-DEE19295D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42163-5E67-0DF7-7706-6B01F025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B1F48-6469-6C0A-D96A-B29BF084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437CD-13A7-3D83-91CC-1C426700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2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0C098-BCDA-2875-20E3-874CBABC9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58D6BB-F9B9-3905-B047-9BF740685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B2797-6ED2-B0C6-E1E5-78DA7D99A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563A9-9ABE-CC86-23F7-B25D66076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02FB9-C507-E7E8-C9A8-DD76769DA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318EF-3DAF-43C8-B6D0-61C52E81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9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53E9C0-4C01-8CCC-B269-7FEE8C7C1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D6E70-AE3B-6197-0DD1-BCE8CD00A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22187-F19C-FBC0-42D1-DDDF2B623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7F158-7753-4E5F-8F75-CF0302ACB6D2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BC786-30C1-C4BA-65D5-C452DA018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2534B-AAB0-BFDF-19C3-E6EA9B4C3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277B-F7E4-46B4-AE01-B9EEF08D1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4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llout: Quad Arrow 6">
            <a:extLst>
              <a:ext uri="{FF2B5EF4-FFF2-40B4-BE49-F238E27FC236}">
                <a16:creationId xmlns:a16="http://schemas.microsoft.com/office/drawing/2014/main" id="{F514A726-82E6-C824-D54F-E1EF2590D5E6}"/>
              </a:ext>
            </a:extLst>
          </p:cNvPr>
          <p:cNvSpPr/>
          <p:nvPr/>
        </p:nvSpPr>
        <p:spPr>
          <a:xfrm>
            <a:off x="1538514" y="0"/>
            <a:ext cx="10189029" cy="5457371"/>
          </a:xfrm>
          <a:prstGeom prst="quadArrowCallout">
            <a:avLst/>
          </a:prstGeom>
          <a:solidFill>
            <a:srgbClr val="FFCCFF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55500" dist="101600" dir="5400000" sy="-100000" algn="bl" rotWithShape="0"/>
            <a:softEdge rad="12700"/>
          </a:effectLst>
          <a:scene3d>
            <a:camera prst="perspectiveRight"/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BDF8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F48C9D-1EF1-ECC3-D58E-D6EB670B5B05}"/>
              </a:ext>
            </a:extLst>
          </p:cNvPr>
          <p:cNvSpPr txBox="1"/>
          <p:nvPr/>
        </p:nvSpPr>
        <p:spPr>
          <a:xfrm>
            <a:off x="4169227" y="1682598"/>
            <a:ext cx="47135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/>
              <a:t>نام و نام خانوادگی: پرنیان پاکروان </a:t>
            </a:r>
          </a:p>
          <a:p>
            <a:pPr algn="ctr" rtl="1"/>
            <a:r>
              <a:rPr lang="fa-IR" sz="3200" dirty="0"/>
              <a:t>کلاس: سوم یک </a:t>
            </a:r>
          </a:p>
          <a:p>
            <a:pPr algn="ctr" rtl="1"/>
            <a:r>
              <a:rPr lang="fa-IR" sz="3200" dirty="0"/>
              <a:t>معلم : سرکار </a:t>
            </a:r>
            <a:r>
              <a:rPr lang="fa-IR" sz="3200"/>
              <a:t>خانم علیپور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391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eart 9">
            <a:extLst>
              <a:ext uri="{FF2B5EF4-FFF2-40B4-BE49-F238E27FC236}">
                <a16:creationId xmlns:a16="http://schemas.microsoft.com/office/drawing/2014/main" id="{DB313D1C-440B-D62E-FD02-7C78A93ACE42}"/>
              </a:ext>
            </a:extLst>
          </p:cNvPr>
          <p:cNvSpPr/>
          <p:nvPr/>
        </p:nvSpPr>
        <p:spPr>
          <a:xfrm>
            <a:off x="2515734" y="0"/>
            <a:ext cx="7556311" cy="6115839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275" endPos="40000" dist="101600" dir="5400000" sy="-100000" algn="bl" rotWithShape="0"/>
            <a:softEdge rad="12700"/>
          </a:effectLst>
          <a:scene3d>
            <a:camera prst="obliqueBottomRight"/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CCAAB638-A45A-7271-E4AF-FCE7BCF7C638}"/>
              </a:ext>
            </a:extLst>
          </p:cNvPr>
          <p:cNvSpPr txBox="1">
            <a:spLocks/>
          </p:cNvSpPr>
          <p:nvPr/>
        </p:nvSpPr>
        <p:spPr>
          <a:xfrm>
            <a:off x="5191824" y="2636607"/>
            <a:ext cx="1576336" cy="7768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3600" dirty="0">
                <a:latin typeface="+mj-lt"/>
                <a:ea typeface="+mj-ea"/>
                <a:cs typeface="B Nazanin" panose="00000400000000000000" pitchFamily="2" charset="-78"/>
              </a:rPr>
              <a:t>فصل</a:t>
            </a:r>
            <a:r>
              <a:rPr lang="fa-IR" sz="3600" dirty="0">
                <a:solidFill>
                  <a:schemeClr val="tx2"/>
                </a:solidFill>
                <a:latin typeface="+mj-lt"/>
                <a:ea typeface="+mj-ea"/>
                <a:cs typeface="B Nazanin" panose="00000400000000000000" pitchFamily="2" charset="-78"/>
              </a:rPr>
              <a:t> </a:t>
            </a:r>
            <a:r>
              <a:rPr lang="fa-IR" sz="3600" dirty="0">
                <a:latin typeface="+mj-lt"/>
                <a:ea typeface="+mj-ea"/>
                <a:cs typeface="B Nazanin" panose="00000400000000000000" pitchFamily="2" charset="-78"/>
              </a:rPr>
              <a:t>سوم</a:t>
            </a:r>
            <a:r>
              <a:rPr lang="en-US" sz="3600" dirty="0">
                <a:latin typeface="+mj-lt"/>
                <a:ea typeface="+mj-ea"/>
                <a:cs typeface="B Nazanin" panose="00000400000000000000" pitchFamily="2" charset="-78"/>
              </a:rPr>
              <a:t>​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B2BC688-D8B1-FB91-4956-6295C694330A}"/>
              </a:ext>
            </a:extLst>
          </p:cNvPr>
          <p:cNvSpPr txBox="1">
            <a:spLocks/>
          </p:cNvSpPr>
          <p:nvPr/>
        </p:nvSpPr>
        <p:spPr>
          <a:xfrm>
            <a:off x="3983343" y="3455271"/>
            <a:ext cx="4225314" cy="10881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5400" b="1" dirty="0">
                <a:cs typeface="B Nazanin" panose="00000400000000000000" pitchFamily="2" charset="-78"/>
              </a:rPr>
              <a:t>اندازه گیری مواد</a:t>
            </a:r>
            <a:endParaRPr lang="en-US" sz="5400" b="1" dirty="0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995DC2-CA8E-C45D-1D78-676080ED3226}"/>
              </a:ext>
            </a:extLst>
          </p:cNvPr>
          <p:cNvSpPr txBox="1"/>
          <p:nvPr/>
        </p:nvSpPr>
        <p:spPr>
          <a:xfrm>
            <a:off x="5372294" y="1595413"/>
            <a:ext cx="1215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800" dirty="0">
                <a:cs typeface="B Titr" panose="00000700000000000000" pitchFamily="2" charset="-78"/>
              </a:rPr>
              <a:t>علوم</a:t>
            </a:r>
            <a:endParaRPr lang="en-US" sz="4800" dirty="0">
              <a:cs typeface="B Titr" panose="000007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232E7C-6466-167B-60AC-EF80624F173E}"/>
              </a:ext>
            </a:extLst>
          </p:cNvPr>
          <p:cNvSpPr txBox="1"/>
          <p:nvPr/>
        </p:nvSpPr>
        <p:spPr>
          <a:xfrm>
            <a:off x="7646873" y="973931"/>
            <a:ext cx="1560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/>
              <a:t>یا شافی</a:t>
            </a:r>
            <a:endParaRPr lang="en-US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C5E9C0-8AFC-AB41-337F-778F44E159D3}"/>
              </a:ext>
            </a:extLst>
          </p:cNvPr>
          <p:cNvSpPr txBox="1"/>
          <p:nvPr/>
        </p:nvSpPr>
        <p:spPr>
          <a:xfrm>
            <a:off x="3520790" y="866210"/>
            <a:ext cx="1902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/>
              <a:t>ای شفا دهنده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463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239B56-C782-AD38-4A93-5B10D0A485E2}"/>
              </a:ext>
            </a:extLst>
          </p:cNvPr>
          <p:cNvSpPr txBox="1">
            <a:spLocks/>
          </p:cNvSpPr>
          <p:nvPr/>
        </p:nvSpPr>
        <p:spPr>
          <a:xfrm>
            <a:off x="2964244" y="307404"/>
            <a:ext cx="8695944" cy="13258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800" b="1">
                <a:solidFill>
                  <a:srgbClr val="C00000"/>
                </a:solidFill>
                <a:cs typeface="B Titr" panose="00000700000000000000" pitchFamily="2" charset="-78"/>
              </a:rPr>
              <a:t>حجم</a:t>
            </a:r>
            <a:endParaRPr lang="en-US" sz="4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9F0B0B6-48D0-217E-DA0E-6FF4F8ED304C}"/>
              </a:ext>
            </a:extLst>
          </p:cNvPr>
          <p:cNvSpPr txBox="1">
            <a:spLocks/>
          </p:cNvSpPr>
          <p:nvPr/>
        </p:nvSpPr>
        <p:spPr>
          <a:xfrm>
            <a:off x="3895795" y="1573993"/>
            <a:ext cx="7630168" cy="9376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Courier New" panose="02070309020205020404" pitchFamily="49" charset="0"/>
              <a:buChar char="o"/>
            </a:pPr>
            <a:r>
              <a:rPr lang="fa-IR" sz="3200">
                <a:cs typeface="B Nazanin" panose="00000400000000000000" pitchFamily="2" charset="-78"/>
              </a:rPr>
              <a:t>مقدار فضایی که یک جسم اشغال می کند.</a:t>
            </a:r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765BF1-DD39-F27E-52DB-2D7AEEE9E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673" y="2452302"/>
            <a:ext cx="4835391" cy="322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4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638D5-E4BC-134E-DA9A-96C1670BFE9E}"/>
              </a:ext>
            </a:extLst>
          </p:cNvPr>
          <p:cNvSpPr txBox="1">
            <a:spLocks/>
          </p:cNvSpPr>
          <p:nvPr/>
        </p:nvSpPr>
        <p:spPr>
          <a:xfrm>
            <a:off x="3140100" y="357067"/>
            <a:ext cx="8695944" cy="13258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800">
                <a:solidFill>
                  <a:srgbClr val="C00000"/>
                </a:solidFill>
                <a:cs typeface="B Titr" panose="00000700000000000000" pitchFamily="2" charset="-78"/>
              </a:rPr>
              <a:t>واحد اندازه گیری حجم</a:t>
            </a:r>
            <a:endParaRPr lang="en-US" sz="4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pic>
        <p:nvPicPr>
          <p:cNvPr id="3" name="Content Placeholder 11">
            <a:extLst>
              <a:ext uri="{FF2B5EF4-FFF2-40B4-BE49-F238E27FC236}">
                <a16:creationId xmlns:a16="http://schemas.microsoft.com/office/drawing/2014/main" id="{4267BA15-D772-A653-BD60-1E3DF78B771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1020" y="1020007"/>
            <a:ext cx="7461921" cy="42176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A684AF-66AA-5C3D-B8BC-53BF841EBC46}"/>
              </a:ext>
            </a:extLst>
          </p:cNvPr>
          <p:cNvSpPr txBox="1"/>
          <p:nvPr/>
        </p:nvSpPr>
        <p:spPr>
          <a:xfrm>
            <a:off x="8413539" y="1682947"/>
            <a:ext cx="27863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dirty="0">
                <a:cs typeface="B Nazanin" panose="00000400000000000000" pitchFamily="2" charset="-78"/>
              </a:rPr>
              <a:t>لیتر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dirty="0">
                <a:cs typeface="B Nazanin" panose="00000400000000000000" pitchFamily="2" charset="-78"/>
              </a:rPr>
              <a:t>میلی لیتر(سی سی)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450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525AC-1A2D-DB36-BF14-2F1F54E2ED35}"/>
              </a:ext>
            </a:extLst>
          </p:cNvPr>
          <p:cNvSpPr txBox="1">
            <a:spLocks/>
          </p:cNvSpPr>
          <p:nvPr/>
        </p:nvSpPr>
        <p:spPr>
          <a:xfrm>
            <a:off x="3322254" y="357067"/>
            <a:ext cx="8695944" cy="13258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>
                <a:solidFill>
                  <a:srgbClr val="C00000"/>
                </a:solidFill>
                <a:cs typeface="B Titr" panose="00000700000000000000" pitchFamily="2" charset="-78"/>
              </a:rPr>
              <a:t>مثال هایی از حجم مایعات مختلف</a:t>
            </a:r>
            <a:endParaRPr lang="en-US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B6005A-A38C-265F-BF58-5A5C74B36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01071"/>
              </p:ext>
            </p:extLst>
          </p:nvPr>
        </p:nvGraphicFramePr>
        <p:xfrm>
          <a:off x="2032000" y="1160060"/>
          <a:ext cx="8128000" cy="534087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986663">
                  <a:extLst>
                    <a:ext uri="{9D8B030D-6E8A-4147-A177-3AD203B41FA5}">
                      <a16:colId xmlns:a16="http://schemas.microsoft.com/office/drawing/2014/main" val="2625569637"/>
                    </a:ext>
                  </a:extLst>
                </a:gridCol>
                <a:gridCol w="4141337">
                  <a:extLst>
                    <a:ext uri="{9D8B030D-6E8A-4147-A177-3AD203B41FA5}">
                      <a16:colId xmlns:a16="http://schemas.microsoft.com/office/drawing/2014/main" val="621275570"/>
                    </a:ext>
                  </a:extLst>
                </a:gridCol>
              </a:tblGrid>
              <a:tr h="10681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18754"/>
                  </a:ext>
                </a:extLst>
              </a:tr>
              <a:tr h="1068175"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946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شیر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614937"/>
                  </a:ext>
                </a:extLst>
              </a:tr>
              <a:tr h="1068175"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400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شامپو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428490"/>
                  </a:ext>
                </a:extLst>
              </a:tr>
              <a:tr h="1068175"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1500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نوشابه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98570"/>
                  </a:ext>
                </a:extLst>
              </a:tr>
              <a:tr h="1068175"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200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>
                          <a:cs typeface="B Nazanin" panose="00000400000000000000" pitchFamily="2" charset="-78"/>
                        </a:rPr>
                        <a:t>شیر پاکتی کوچک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27741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62D58E3-5A62-B6A3-7FA3-E729FF0AA998}"/>
              </a:ext>
            </a:extLst>
          </p:cNvPr>
          <p:cNvSpPr txBox="1"/>
          <p:nvPr/>
        </p:nvSpPr>
        <p:spPr>
          <a:xfrm>
            <a:off x="7670226" y="1329004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600" dirty="0">
                <a:solidFill>
                  <a:srgbClr val="C00000"/>
                </a:solidFill>
                <a:cs typeface="B Nazanin" panose="00000400000000000000" pitchFamily="2" charset="-78"/>
              </a:rPr>
              <a:t>مثال</a:t>
            </a:r>
            <a:endParaRPr lang="en-US" sz="36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5E20A9-ECC3-BFAD-7046-D84E6F928064}"/>
              </a:ext>
            </a:extLst>
          </p:cNvPr>
          <p:cNvSpPr txBox="1"/>
          <p:nvPr/>
        </p:nvSpPr>
        <p:spPr>
          <a:xfrm>
            <a:off x="2784143" y="1329004"/>
            <a:ext cx="2907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>
                <a:solidFill>
                  <a:srgbClr val="C00000"/>
                </a:solidFill>
                <a:cs typeface="B Nazanin" panose="00000400000000000000" pitchFamily="2" charset="-78"/>
              </a:rPr>
              <a:t>میلی لیتر(سی سی)</a:t>
            </a:r>
            <a:endParaRPr lang="en-US" sz="36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827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10ADFF-7E37-503E-59E7-424C1FE64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34110"/>
              </p:ext>
            </p:extLst>
          </p:nvPr>
        </p:nvGraphicFramePr>
        <p:xfrm>
          <a:off x="95535" y="174381"/>
          <a:ext cx="11969090" cy="641761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09870">
                  <a:extLst>
                    <a:ext uri="{9D8B030D-6E8A-4147-A177-3AD203B41FA5}">
                      <a16:colId xmlns:a16="http://schemas.microsoft.com/office/drawing/2014/main" val="524680650"/>
                    </a:ext>
                  </a:extLst>
                </a:gridCol>
                <a:gridCol w="1709870">
                  <a:extLst>
                    <a:ext uri="{9D8B030D-6E8A-4147-A177-3AD203B41FA5}">
                      <a16:colId xmlns:a16="http://schemas.microsoft.com/office/drawing/2014/main" val="2443560427"/>
                    </a:ext>
                  </a:extLst>
                </a:gridCol>
                <a:gridCol w="1709870">
                  <a:extLst>
                    <a:ext uri="{9D8B030D-6E8A-4147-A177-3AD203B41FA5}">
                      <a16:colId xmlns:a16="http://schemas.microsoft.com/office/drawing/2014/main" val="563306299"/>
                    </a:ext>
                  </a:extLst>
                </a:gridCol>
                <a:gridCol w="1709870">
                  <a:extLst>
                    <a:ext uri="{9D8B030D-6E8A-4147-A177-3AD203B41FA5}">
                      <a16:colId xmlns:a16="http://schemas.microsoft.com/office/drawing/2014/main" val="2261585466"/>
                    </a:ext>
                  </a:extLst>
                </a:gridCol>
                <a:gridCol w="1709870">
                  <a:extLst>
                    <a:ext uri="{9D8B030D-6E8A-4147-A177-3AD203B41FA5}">
                      <a16:colId xmlns:a16="http://schemas.microsoft.com/office/drawing/2014/main" val="3954909165"/>
                    </a:ext>
                  </a:extLst>
                </a:gridCol>
                <a:gridCol w="1709870">
                  <a:extLst>
                    <a:ext uri="{9D8B030D-6E8A-4147-A177-3AD203B41FA5}">
                      <a16:colId xmlns:a16="http://schemas.microsoft.com/office/drawing/2014/main" val="2689490132"/>
                    </a:ext>
                  </a:extLst>
                </a:gridCol>
                <a:gridCol w="1709870">
                  <a:extLst>
                    <a:ext uri="{9D8B030D-6E8A-4147-A177-3AD203B41FA5}">
                      <a16:colId xmlns:a16="http://schemas.microsoft.com/office/drawing/2014/main" val="782975691"/>
                    </a:ext>
                  </a:extLst>
                </a:gridCol>
              </a:tblGrid>
              <a:tr h="1394676">
                <a:tc>
                  <a:txBody>
                    <a:bodyPr/>
                    <a:lstStyle/>
                    <a:p>
                      <a:pPr algn="r" rtl="1"/>
                      <a:r>
                        <a:rPr lang="fa-IR" sz="3600" dirty="0">
                          <a:cs typeface="B Homa" panose="00000400000000000000" pitchFamily="2" charset="-78"/>
                        </a:rPr>
                        <a:t>زنگ ششم</a:t>
                      </a:r>
                      <a:endParaRPr lang="en-US" sz="3600" dirty="0"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600" dirty="0">
                          <a:cs typeface="B Homa" panose="00000400000000000000" pitchFamily="2" charset="-78"/>
                        </a:rPr>
                        <a:t>زنگ پنجم</a:t>
                      </a:r>
                      <a:endParaRPr lang="en-US" sz="3600" dirty="0"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600" dirty="0">
                          <a:cs typeface="B Homa" panose="00000400000000000000" pitchFamily="2" charset="-78"/>
                        </a:rPr>
                        <a:t>زنگ چهارم</a:t>
                      </a:r>
                      <a:endParaRPr lang="en-US" sz="3600" dirty="0"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600" dirty="0">
                          <a:cs typeface="B Homa" panose="00000400000000000000" pitchFamily="2" charset="-78"/>
                        </a:rPr>
                        <a:t>زنگ سوم</a:t>
                      </a:r>
                      <a:endParaRPr lang="en-US" sz="3600" dirty="0"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600" dirty="0">
                          <a:cs typeface="B Homa" panose="00000400000000000000" pitchFamily="2" charset="-78"/>
                        </a:rPr>
                        <a:t>زنگ دوم</a:t>
                      </a:r>
                      <a:endParaRPr lang="en-US" sz="3600" dirty="0"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600" b="1" dirty="0">
                          <a:cs typeface="B Homa" panose="00000400000000000000" pitchFamily="2" charset="-78"/>
                        </a:rPr>
                        <a:t>زنگ اول</a:t>
                      </a:r>
                      <a:endParaRPr lang="en-US" sz="3600" b="1" dirty="0"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400" b="1" dirty="0">
                        <a:latin typeface="IranNastaliq Bold" panose="02000503000000020003" pitchFamily="2" charset="-78"/>
                        <a:cs typeface="IranNastaliq Bold" panose="02000503000000020003" pitchFamily="2" charset="-78"/>
                      </a:endParaRPr>
                    </a:p>
                    <a:p>
                      <a:pPr algn="ctr" rtl="1"/>
                      <a:r>
                        <a:rPr lang="fa-IR" sz="2400" b="1" dirty="0">
                          <a:latin typeface="IranNastaliq Bold" panose="02000503000000020003" pitchFamily="2" charset="-78"/>
                          <a:cs typeface="IranNastaliq Bold" panose="02000503000000020003" pitchFamily="2" charset="-78"/>
                        </a:rPr>
                        <a:t>برنامه کلاسی سوم یک</a:t>
                      </a:r>
                    </a:p>
                    <a:p>
                      <a:pPr algn="r" rtl="1"/>
                      <a:r>
                        <a:rPr lang="fa-IR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963159"/>
                  </a:ext>
                </a:extLst>
              </a:tr>
              <a:tr h="865246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مطالعات</a:t>
                      </a:r>
                    </a:p>
                    <a:p>
                      <a:pPr algn="ctr" rtl="1"/>
                      <a:r>
                        <a:rPr lang="fa-IR" sz="2000" dirty="0"/>
                        <a:t>اجتماعی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علوم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ریاضی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کامپیوتر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فارسی </a:t>
                      </a:r>
                    </a:p>
                    <a:p>
                      <a:pPr algn="ctr" rtl="1"/>
                      <a:r>
                        <a:rPr lang="fa-IR" sz="2000" dirty="0"/>
                        <a:t>( نگارش 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ورزش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200" dirty="0">
                          <a:cs typeface="A Yasamin" panose="00000400000000000000" pitchFamily="2" charset="-78"/>
                        </a:rPr>
                        <a:t>شنبه</a:t>
                      </a:r>
                      <a:endParaRPr lang="en-US" sz="3200" dirty="0">
                        <a:cs typeface="A Yasam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13910"/>
                  </a:ext>
                </a:extLst>
              </a:tr>
              <a:tr h="865246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قرآن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مطالعات</a:t>
                      </a:r>
                    </a:p>
                    <a:p>
                      <a:pPr algn="ctr" rtl="1"/>
                      <a:r>
                        <a:rPr lang="fa-IR" sz="2000" dirty="0"/>
                        <a:t>اجتماعی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زبان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علوم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فارسی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ریاضی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200" dirty="0">
                          <a:cs typeface="A Yasamin" panose="00000400000000000000" pitchFamily="2" charset="-78"/>
                        </a:rPr>
                        <a:t>یکشنبه</a:t>
                      </a:r>
                      <a:endParaRPr lang="en-US" sz="3200" dirty="0">
                        <a:cs typeface="A Yasam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649230"/>
                  </a:ext>
                </a:extLst>
              </a:tr>
              <a:tr h="949754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بند نویسی</a:t>
                      </a:r>
                    </a:p>
                    <a:p>
                      <a:pPr algn="ctr" rtl="1"/>
                      <a:r>
                        <a:rPr lang="fa-IR" sz="2000" dirty="0"/>
                        <a:t>( مهارت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علوم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ورزش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فارسی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ریاضی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خوشنویسی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200" dirty="0">
                          <a:cs typeface="A Yasamin" panose="00000400000000000000" pitchFamily="2" charset="-78"/>
                        </a:rPr>
                        <a:t>دوشنبه</a:t>
                      </a:r>
                      <a:endParaRPr lang="en-US" sz="3200" dirty="0">
                        <a:cs typeface="A Yasam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959506"/>
                  </a:ext>
                </a:extLst>
              </a:tr>
              <a:tr h="1137164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هدیه های آسمانی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نقاشی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فارسی </a:t>
                      </a:r>
                    </a:p>
                    <a:p>
                      <a:pPr algn="ctr" rtl="1"/>
                      <a:r>
                        <a:rPr lang="fa-IR" sz="2000" dirty="0"/>
                        <a:t>( نگارش 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املا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آزمایشگاه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ریاضی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200" dirty="0">
                          <a:cs typeface="A Yasamin" panose="00000400000000000000" pitchFamily="2" charset="-78"/>
                        </a:rPr>
                        <a:t>سه شنبه</a:t>
                      </a:r>
                      <a:endParaRPr lang="en-US" sz="3200" dirty="0">
                        <a:cs typeface="A Yasam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550847"/>
                  </a:ext>
                </a:extLst>
              </a:tr>
              <a:tr h="1137164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قرآن کلاسی</a:t>
                      </a:r>
                    </a:p>
                    <a:p>
                      <a:pPr algn="ctr" rtl="1"/>
                      <a:r>
                        <a:rPr lang="fa-IR" sz="2000" dirty="0"/>
                        <a:t>( نماز)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قرآن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زبان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هدیه های آسمانی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املا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/>
                        <a:t>ریضی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3200" dirty="0">
                          <a:cs typeface="A Yasamin" panose="00000400000000000000" pitchFamily="2" charset="-78"/>
                        </a:rPr>
                        <a:t>چهار شنبه</a:t>
                      </a:r>
                      <a:endParaRPr lang="en-US" sz="3200" dirty="0">
                        <a:cs typeface="A Yasam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14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146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 Yasamin</vt:lpstr>
      <vt:lpstr>Arial</vt:lpstr>
      <vt:lpstr>B Homa</vt:lpstr>
      <vt:lpstr>B Nazanin</vt:lpstr>
      <vt:lpstr>Calibri</vt:lpstr>
      <vt:lpstr>Calibri Light</vt:lpstr>
      <vt:lpstr>Courier New</vt:lpstr>
      <vt:lpstr>IranNastaliq 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ZSH</dc:creator>
  <cp:lastModifiedBy>ZSH</cp:lastModifiedBy>
  <cp:revision>14</cp:revision>
  <dcterms:created xsi:type="dcterms:W3CDTF">2023-11-23T16:02:54Z</dcterms:created>
  <dcterms:modified xsi:type="dcterms:W3CDTF">2023-11-23T18:54:21Z</dcterms:modified>
</cp:coreProperties>
</file>