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1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34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6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5030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27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93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54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6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8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5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5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5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5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8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8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489B-A415-4E2E-8E9F-1E0AE86D49F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19416-0850-4B47-9AE6-C186DD8CC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9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244" y="3028949"/>
            <a:ext cx="6114526" cy="2514241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b="1" dirty="0" smtClean="0">
                <a:cs typeface="2  Kamran" panose="00000400000000000000" pitchFamily="2" charset="-78"/>
              </a:rPr>
              <a:t/>
            </a:r>
            <a:br>
              <a:rPr lang="fa-IR" b="1" dirty="0" smtClean="0">
                <a:cs typeface="2  Kamran" panose="00000400000000000000" pitchFamily="2" charset="-78"/>
              </a:rPr>
            </a:br>
            <a:r>
              <a:rPr lang="fa-IR" b="1" dirty="0" smtClean="0">
                <a:cs typeface="B Mitra" panose="00000400000000000000" pitchFamily="2" charset="-78"/>
              </a:rPr>
              <a:t>کلاس:سوم4</a:t>
            </a:r>
            <a:r>
              <a:rPr lang="fa-IR" b="1" dirty="0" smtClean="0">
                <a:cs typeface="2  Kamran" panose="00000400000000000000" pitchFamily="2" charset="-78"/>
              </a:rPr>
              <a:t/>
            </a:r>
            <a:br>
              <a:rPr lang="fa-IR" b="1" dirty="0" smtClean="0">
                <a:cs typeface="2  Kamran" panose="00000400000000000000" pitchFamily="2" charset="-78"/>
              </a:rPr>
            </a:br>
            <a:r>
              <a:rPr lang="fa-IR" b="1" dirty="0" smtClean="0">
                <a:solidFill>
                  <a:srgbClr val="FF0000"/>
                </a:solidFill>
                <a:latin typeface="+mn-lt"/>
                <a:cs typeface="B Koodak Outline" panose="00000400000000000000" pitchFamily="2" charset="-78"/>
              </a:rPr>
              <a:t>دبستان </a:t>
            </a:r>
            <a:r>
              <a:rPr lang="fa-IR" b="1" dirty="0">
                <a:solidFill>
                  <a:srgbClr val="FF0000"/>
                </a:solidFill>
                <a:latin typeface="+mn-lt"/>
                <a:cs typeface="B Koodak Outline" panose="00000400000000000000" pitchFamily="2" charset="-78"/>
              </a:rPr>
              <a:t>دانشگاه شیراز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97930" y="1120140"/>
            <a:ext cx="526923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b="1" cap="all" dirty="0">
                <a:solidFill>
                  <a:prstClr val="black"/>
                </a:solidFill>
                <a:ea typeface="+mj-ea"/>
                <a:cs typeface="B Titr" panose="00000700000000000000" pitchFamily="2" charset="-78"/>
              </a:rPr>
              <a:t>نام ونام خانوادگی:</a:t>
            </a:r>
            <a:br>
              <a:rPr lang="fa-IR" sz="4400" b="1" cap="all" dirty="0">
                <a:solidFill>
                  <a:prstClr val="black"/>
                </a:solidFill>
                <a:ea typeface="+mj-ea"/>
                <a:cs typeface="B Titr" panose="00000700000000000000" pitchFamily="2" charset="-78"/>
              </a:rPr>
            </a:br>
            <a:r>
              <a:rPr lang="fa-IR" sz="5400" b="1" cap="all" dirty="0">
                <a:solidFill>
                  <a:srgbClr val="FF0000"/>
                </a:solidFill>
                <a:ea typeface="+mj-ea"/>
                <a:cs typeface="B Koodak Outline" panose="00000400000000000000" pitchFamily="2" charset="-78"/>
              </a:rPr>
              <a:t>ریحانه نظری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72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50" y="764373"/>
            <a:ext cx="4933950" cy="1293028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آموزش فارسی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 smtClean="0">
                <a:solidFill>
                  <a:srgbClr val="00B050"/>
                </a:solidFill>
                <a:cs typeface="B Titr" panose="00000700000000000000" pitchFamily="2" charset="-78"/>
              </a:rPr>
              <a:t>درس «هم خانواده ها»</a:t>
            </a:r>
            <a:endParaRPr lang="en-US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455" y="2228851"/>
            <a:ext cx="6922770" cy="822959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5400" dirty="0" smtClean="0">
                <a:solidFill>
                  <a:srgbClr val="C00000"/>
                </a:solidFill>
                <a:cs typeface="B Koodak Outline" panose="00000400000000000000" pitchFamily="2" charset="-78"/>
              </a:rPr>
              <a:t>قواعد کلمات هم خانواده: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37910" y="3051810"/>
            <a:ext cx="5520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cs typeface="B Titr" panose="00000700000000000000" pitchFamily="2" charset="-78"/>
              </a:rPr>
              <a:t>1- سه حرف مشترک داشته </a:t>
            </a:r>
            <a:r>
              <a:rPr lang="fa-IR" sz="3200" dirty="0" smtClean="0">
                <a:cs typeface="B Titr" panose="00000700000000000000" pitchFamily="2" charset="-78"/>
              </a:rPr>
              <a:t>باشند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9495" y="4013895"/>
            <a:ext cx="5520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 smtClean="0">
                <a:cs typeface="B Titr" panose="00000700000000000000" pitchFamily="2" charset="-78"/>
              </a:rPr>
              <a:t>2- از نظر معنی به هم نزدیک هستند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40" y="4975980"/>
            <a:ext cx="5520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 smtClean="0">
                <a:cs typeface="B Titr" panose="00000700000000000000" pitchFamily="2" charset="-78"/>
              </a:rPr>
              <a:t>3- ترتیب حروف اصلی ثابت است.</a:t>
            </a:r>
            <a:endParaRPr lang="fa-IR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16595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ikoo" panose="00000400000000000000" pitchFamily="2" charset="-78"/>
              </a:rPr>
              <a:t>1- سه حرف مشترک داشته باشند</a:t>
            </a:r>
            <a:endParaRPr lang="en-US" dirty="0">
              <a:cs typeface="B Nikoo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3820" y="1888851"/>
            <a:ext cx="3802380" cy="5943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6000" dirty="0" smtClean="0">
                <a:cs typeface="B Koodak Outline" panose="00000400000000000000" pitchFamily="2" charset="-78"/>
              </a:rPr>
              <a:t>مثال:</a:t>
            </a:r>
          </a:p>
          <a:p>
            <a:pPr marL="0" indent="0" algn="r" rtl="1">
              <a:buNone/>
            </a:pPr>
            <a:endParaRPr lang="fa-IR" sz="6000" dirty="0">
              <a:cs typeface="B Koodak Outline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86800" y="2969943"/>
            <a:ext cx="294894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معلم، تعلیم، عالم  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chemeClr val="accent6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463790" y="3916700"/>
            <a:ext cx="417195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4">
                    <a:lumMod val="75000"/>
                  </a:schemeClr>
                </a:solidFill>
                <a:cs typeface="B Titr" panose="00000700000000000000" pitchFamily="2" charset="-78"/>
              </a:rPr>
              <a:t>تدریس، دروس، مدرسه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chemeClr val="accent4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56270" y="4888231"/>
            <a:ext cx="3379470" cy="594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7600" dirty="0" smtClean="0">
                <a:solidFill>
                  <a:srgbClr val="C00000"/>
                </a:solidFill>
                <a:cs typeface="B Titr" panose="00000700000000000000" pitchFamily="2" charset="-78"/>
              </a:rPr>
              <a:t>منظم، ناظم، انتظامات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5307330" y="3001419"/>
            <a:ext cx="2274570" cy="409566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5307330" y="3916700"/>
            <a:ext cx="2274570" cy="409566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5307330" y="4928228"/>
            <a:ext cx="2274570" cy="4095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84020" y="2909022"/>
            <a:ext cx="294894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ع ل م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chemeClr val="accent6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1010" y="3916700"/>
            <a:ext cx="417195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4">
                    <a:lumMod val="75000"/>
                  </a:schemeClr>
                </a:solidFill>
                <a:cs typeface="B Titr" panose="00000700000000000000" pitchFamily="2" charset="-78"/>
              </a:rPr>
              <a:t>د ر س</a:t>
            </a:r>
            <a:endParaRPr lang="fa-IR" sz="3600" dirty="0">
              <a:solidFill>
                <a:schemeClr val="accent4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524000" y="4926370"/>
            <a:ext cx="3108960" cy="594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7600" dirty="0" smtClean="0">
                <a:solidFill>
                  <a:srgbClr val="C00000"/>
                </a:solidFill>
                <a:cs typeface="B Titr" panose="00000700000000000000" pitchFamily="2" charset="-78"/>
              </a:rPr>
              <a:t>ن ظ م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416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457200" rtl="1">
              <a:lnSpc>
                <a:spcPct val="100000"/>
              </a:lnSpc>
              <a:spcBef>
                <a:spcPts val="0"/>
              </a:spcBef>
            </a:pPr>
            <a:r>
              <a:rPr lang="fa-IR" sz="3200" cap="none" dirty="0">
                <a:solidFill>
                  <a:prstClr val="black"/>
                </a:solidFill>
                <a:ea typeface="+mn-ea"/>
                <a:cs typeface="B Titr" panose="00000700000000000000" pitchFamily="2" charset="-78"/>
              </a:rPr>
              <a:t>2- از نظر معنی به هم نزدیک هستند</a:t>
            </a:r>
            <a:endParaRPr lang="fa-IR" sz="3200" cap="none" dirty="0">
              <a:solidFill>
                <a:prstClr val="black"/>
              </a:solidFill>
              <a:ea typeface="+mn-ea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3820" y="1888851"/>
            <a:ext cx="3802380" cy="5943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6000" dirty="0" smtClean="0">
                <a:cs typeface="B Koodak Outline" panose="00000400000000000000" pitchFamily="2" charset="-78"/>
              </a:rPr>
              <a:t>مثال:</a:t>
            </a:r>
          </a:p>
          <a:p>
            <a:pPr marL="0" indent="0" algn="r" rtl="1">
              <a:buNone/>
            </a:pPr>
            <a:endParaRPr lang="fa-IR" sz="6000" dirty="0">
              <a:cs typeface="B Koodak Outline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54880" y="2726055"/>
            <a:ext cx="294894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معلم، تعلیم، عالم  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chemeClr val="accent6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46270" y="5572125"/>
            <a:ext cx="360045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rgbClr val="00B050"/>
                </a:solidFill>
                <a:cs typeface="B Titr" panose="00000700000000000000" pitchFamily="2" charset="-78"/>
              </a:rPr>
              <a:t>به علم مربوط هستند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5132070" y="3989070"/>
            <a:ext cx="2571750" cy="12115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23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10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200" dirty="0">
                <a:cs typeface="B Titr" panose="00000700000000000000" pitchFamily="2" charset="-78"/>
              </a:rPr>
              <a:t>3- ترتیب حروف اصلی ثابت است.</a:t>
            </a: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3820" y="1888851"/>
            <a:ext cx="3802380" cy="5943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6000" dirty="0" smtClean="0">
                <a:cs typeface="B Koodak Outline" panose="00000400000000000000" pitchFamily="2" charset="-78"/>
              </a:rPr>
              <a:t>مثال:</a:t>
            </a:r>
          </a:p>
          <a:p>
            <a:pPr marL="0" indent="0" algn="r" rtl="1">
              <a:buNone/>
            </a:pPr>
            <a:endParaRPr lang="fa-IR" sz="6000" dirty="0">
              <a:cs typeface="B Koodak Outline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3136128"/>
            <a:ext cx="2948940" cy="594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م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علم</a:t>
            </a: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، ت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عل</a:t>
            </a: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ی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</a:t>
            </a: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، 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ع</a:t>
            </a: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ا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لم</a:t>
            </a:r>
            <a:r>
              <a:rPr lang="fa-IR" sz="3600" dirty="0" smtClean="0">
                <a:solidFill>
                  <a:schemeClr val="accent6">
                    <a:lumMod val="75000"/>
                  </a:schemeClr>
                </a:solidFill>
                <a:cs typeface="B Titr" panose="00000700000000000000" pitchFamily="2" charset="-78"/>
              </a:rPr>
              <a:t>  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chemeClr val="accent6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52010" y="5286374"/>
            <a:ext cx="6492240" cy="1205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Font typeface="Arial" panose="020B0604020202020204" pitchFamily="34" charset="0"/>
              <a:buNone/>
            </a:pPr>
            <a:r>
              <a:rPr lang="fa-IR" sz="3600" dirty="0" smtClean="0">
                <a:solidFill>
                  <a:srgbClr val="00B050"/>
                </a:solidFill>
                <a:cs typeface="B Titr" panose="00000700000000000000" pitchFamily="2" charset="-78"/>
              </a:rPr>
              <a:t>حرف های </a:t>
            </a:r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ع ل م </a:t>
            </a:r>
            <a:r>
              <a:rPr lang="fa-IR" sz="3600" dirty="0" smtClean="0">
                <a:solidFill>
                  <a:srgbClr val="00B050"/>
                </a:solidFill>
                <a:cs typeface="B Titr" panose="00000700000000000000" pitchFamily="2" charset="-78"/>
              </a:rPr>
              <a:t>به ترتیب در هر سه کلمه آمده است </a:t>
            </a:r>
          </a:p>
          <a:p>
            <a:pPr marL="0" indent="0" algn="r" rtl="1">
              <a:buFont typeface="Arial" panose="020B0604020202020204" pitchFamily="34" charset="0"/>
              <a:buNone/>
            </a:pPr>
            <a:endParaRPr lang="fa-IR" sz="3600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1154430" y="3074670"/>
            <a:ext cx="3291840" cy="3268980"/>
          </a:xfrm>
          <a:prstGeom prst="curv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65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1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932363"/>
              </p:ext>
            </p:extLst>
          </p:nvPr>
        </p:nvGraphicFramePr>
        <p:xfrm>
          <a:off x="685800" y="2193925"/>
          <a:ext cx="108204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1884542358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3879265832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1098680908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394293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cs typeface="B Nikoo" panose="00000400000000000000" pitchFamily="2" charset="-78"/>
                        </a:rPr>
                        <a:t>3</a:t>
                      </a:r>
                      <a:endParaRPr lang="en-US" sz="4800" dirty="0"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cs typeface="B Nikoo" panose="00000400000000000000" pitchFamily="2" charset="-78"/>
                        </a:rPr>
                        <a:t>2</a:t>
                      </a:r>
                      <a:endParaRPr lang="en-US" sz="4800" dirty="0"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cs typeface="B Nikoo" panose="00000400000000000000" pitchFamily="2" charset="-78"/>
                        </a:rPr>
                        <a:t>1</a:t>
                      </a:r>
                      <a:endParaRPr lang="en-US" sz="4800" dirty="0"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400" dirty="0" smtClean="0">
                          <a:cs typeface="B Titr" panose="00000700000000000000" pitchFamily="2" charset="-78"/>
                        </a:rPr>
                        <a:t>حروف اصلی</a:t>
                      </a:r>
                      <a:endParaRPr lang="en-US" sz="4400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1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7030A0"/>
                          </a:solidFill>
                          <a:cs typeface="B Nikoo" panose="00000400000000000000" pitchFamily="2" charset="-78"/>
                        </a:rPr>
                        <a:t>مدرس</a:t>
                      </a:r>
                      <a:endParaRPr lang="en-US" sz="4800" dirty="0">
                        <a:solidFill>
                          <a:srgbClr val="7030A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7030A0"/>
                          </a:solidFill>
                          <a:cs typeface="B Nikoo" panose="00000400000000000000" pitchFamily="2" charset="-78"/>
                        </a:rPr>
                        <a:t>مدرسه</a:t>
                      </a:r>
                      <a:endParaRPr lang="en-US" sz="4800" dirty="0">
                        <a:solidFill>
                          <a:srgbClr val="7030A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7030A0"/>
                          </a:solidFill>
                          <a:cs typeface="B Nikoo" panose="00000400000000000000" pitchFamily="2" charset="-78"/>
                        </a:rPr>
                        <a:t>تدریس</a:t>
                      </a:r>
                      <a:endParaRPr lang="en-US" sz="4800" dirty="0">
                        <a:solidFill>
                          <a:srgbClr val="7030A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7030A0"/>
                          </a:solidFill>
                          <a:cs typeface="B Nikoo" panose="00000400000000000000" pitchFamily="2" charset="-78"/>
                        </a:rPr>
                        <a:t>د ر س </a:t>
                      </a:r>
                      <a:endParaRPr lang="en-US" sz="4800" dirty="0">
                        <a:solidFill>
                          <a:srgbClr val="7030A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73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00B050"/>
                          </a:solidFill>
                          <a:cs typeface="B Nikoo" panose="00000400000000000000" pitchFamily="2" charset="-78"/>
                        </a:rPr>
                        <a:t>سالم</a:t>
                      </a:r>
                      <a:endParaRPr lang="en-US" sz="4800" dirty="0">
                        <a:solidFill>
                          <a:srgbClr val="00B05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00B050"/>
                          </a:solidFill>
                          <a:cs typeface="B Nikoo" panose="00000400000000000000" pitchFamily="2" charset="-78"/>
                        </a:rPr>
                        <a:t>اسلام</a:t>
                      </a:r>
                      <a:endParaRPr lang="en-US" sz="4800" dirty="0">
                        <a:solidFill>
                          <a:srgbClr val="00B05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00B050"/>
                          </a:solidFill>
                          <a:cs typeface="B Nikoo" panose="00000400000000000000" pitchFamily="2" charset="-78"/>
                        </a:rPr>
                        <a:t>سلامت</a:t>
                      </a:r>
                      <a:endParaRPr lang="en-US" sz="4800" dirty="0">
                        <a:solidFill>
                          <a:srgbClr val="00B05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00B050"/>
                          </a:solidFill>
                          <a:cs typeface="B Nikoo" panose="00000400000000000000" pitchFamily="2" charset="-78"/>
                        </a:rPr>
                        <a:t>س ل م</a:t>
                      </a:r>
                      <a:endParaRPr lang="en-US" sz="4800" dirty="0">
                        <a:solidFill>
                          <a:srgbClr val="00B05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FF0000"/>
                          </a:solidFill>
                          <a:cs typeface="B Nikoo" panose="00000400000000000000" pitchFamily="2" charset="-78"/>
                        </a:rPr>
                        <a:t> مکتب</a:t>
                      </a:r>
                      <a:endParaRPr lang="en-US" sz="4800" dirty="0">
                        <a:solidFill>
                          <a:srgbClr val="FF000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FF0000"/>
                          </a:solidFill>
                          <a:cs typeface="B Nikoo" panose="00000400000000000000" pitchFamily="2" charset="-78"/>
                        </a:rPr>
                        <a:t>کاتب</a:t>
                      </a:r>
                      <a:endParaRPr lang="en-US" sz="4800" dirty="0">
                        <a:solidFill>
                          <a:srgbClr val="FF000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FF0000"/>
                          </a:solidFill>
                          <a:cs typeface="B Nikoo" panose="00000400000000000000" pitchFamily="2" charset="-78"/>
                        </a:rPr>
                        <a:t>کتاب</a:t>
                      </a:r>
                      <a:endParaRPr lang="en-US" sz="4800" dirty="0">
                        <a:solidFill>
                          <a:srgbClr val="FF000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4800" dirty="0" smtClean="0">
                          <a:solidFill>
                            <a:srgbClr val="FF0000"/>
                          </a:solidFill>
                          <a:cs typeface="B Nikoo" panose="00000400000000000000" pitchFamily="2" charset="-78"/>
                        </a:rPr>
                        <a:t>ک ت ب</a:t>
                      </a:r>
                      <a:endParaRPr lang="en-US" sz="4800" dirty="0">
                        <a:solidFill>
                          <a:srgbClr val="FF0000"/>
                        </a:solidFill>
                        <a:cs typeface="B Nikoo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828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23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50</TotalTime>
  <Words>155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2  Kamran</vt:lpstr>
      <vt:lpstr>Arial</vt:lpstr>
      <vt:lpstr>B Koodak Outline</vt:lpstr>
      <vt:lpstr>B Mitra</vt:lpstr>
      <vt:lpstr>B Nikoo</vt:lpstr>
      <vt:lpstr>B Titr</vt:lpstr>
      <vt:lpstr>Century Gothic</vt:lpstr>
      <vt:lpstr>Times New Roman</vt:lpstr>
      <vt:lpstr>Vapor Trail</vt:lpstr>
      <vt:lpstr>     کلاس:سوم4 دبستان دانشگاه شیراز </vt:lpstr>
      <vt:lpstr>آموزش فارسی درس «هم خانواده ها»</vt:lpstr>
      <vt:lpstr>1- سه حرف مشترک داشته باشند</vt:lpstr>
      <vt:lpstr>2- از نظر معنی به هم نزدیک هستند</vt:lpstr>
      <vt:lpstr>3- ترتیب حروف اصلی ثابت است.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ونام خانوادگی: ریحانه نظری کلاس:سوم4 مدرسه :دبستان دانشگاه شیراز</dc:title>
  <dc:creator>user</dc:creator>
  <cp:lastModifiedBy>user</cp:lastModifiedBy>
  <cp:revision>13</cp:revision>
  <dcterms:created xsi:type="dcterms:W3CDTF">2023-11-22T17:22:25Z</dcterms:created>
  <dcterms:modified xsi:type="dcterms:W3CDTF">2023-11-22T18:13:10Z</dcterms:modified>
</cp:coreProperties>
</file>