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64" r:id="rId2"/>
    <p:sldId id="256" r:id="rId3"/>
    <p:sldId id="257" r:id="rId4"/>
    <p:sldId id="262" r:id="rId5"/>
    <p:sldId id="258" r:id="rId6"/>
    <p:sldId id="259" r:id="rId7"/>
    <p:sldId id="260" r:id="rId8"/>
    <p:sldId id="261"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FF"/>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90" autoAdjust="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A93C1650-F582-452F-80A7-4EDF9FB75314}" type="datetimeFigureOut">
              <a:rPr lang="en-US" smtClean="0"/>
              <a:t>11/27/2023</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BA7E4105-C594-431F-B55C-5E2F50F7768D}" type="slidenum">
              <a:rPr lang="en-US" smtClean="0"/>
              <a:t>‹#›</a:t>
            </a:fld>
            <a:endParaRPr lang="en-US"/>
          </a:p>
        </p:txBody>
      </p:sp>
    </p:spTree>
    <p:extLst>
      <p:ext uri="{BB962C8B-B14F-4D97-AF65-F5344CB8AC3E}">
        <p14:creationId xmlns:p14="http://schemas.microsoft.com/office/powerpoint/2010/main" val="3456517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3C1650-F582-452F-80A7-4EDF9FB75314}" type="datetimeFigureOut">
              <a:rPr lang="en-US" smtClean="0"/>
              <a:t>11/27/2023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7E4105-C594-431F-B55C-5E2F50F7768D}" type="slidenum">
              <a:rPr lang="en-US" smtClean="0"/>
              <a:t>‹#›</a:t>
            </a:fld>
            <a:endParaRPr lang="en-US"/>
          </a:p>
        </p:txBody>
      </p:sp>
    </p:spTree>
    <p:extLst>
      <p:ext uri="{BB962C8B-B14F-4D97-AF65-F5344CB8AC3E}">
        <p14:creationId xmlns:p14="http://schemas.microsoft.com/office/powerpoint/2010/main" val="362181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A93C1650-F582-452F-80A7-4EDF9FB75314}" type="datetimeFigureOut">
              <a:rPr lang="en-US" smtClean="0"/>
              <a:t>11/27/2023</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BA7E4105-C594-431F-B55C-5E2F50F7768D}" type="slidenum">
              <a:rPr lang="en-US" smtClean="0"/>
              <a:t>‹#›</a:t>
            </a:fld>
            <a:endParaRPr lang="en-US"/>
          </a:p>
        </p:txBody>
      </p:sp>
    </p:spTree>
    <p:extLst>
      <p:ext uri="{BB962C8B-B14F-4D97-AF65-F5344CB8AC3E}">
        <p14:creationId xmlns:p14="http://schemas.microsoft.com/office/powerpoint/2010/main" val="25690213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A93C1650-F582-452F-80A7-4EDF9FB75314}" type="datetimeFigureOut">
              <a:rPr lang="en-US" smtClean="0"/>
              <a:t>11/27/2023</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BA7E4105-C594-431F-B55C-5E2F50F7768D}"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8585988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A93C1650-F582-452F-80A7-4EDF9FB75314}" type="datetimeFigureOut">
              <a:rPr lang="en-US" smtClean="0"/>
              <a:t>11/27/2023</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BA7E4105-C594-431F-B55C-5E2F50F7768D}" type="slidenum">
              <a:rPr lang="en-US" smtClean="0"/>
              <a:t>‹#›</a:t>
            </a:fld>
            <a:endParaRPr lang="en-US"/>
          </a:p>
        </p:txBody>
      </p:sp>
    </p:spTree>
    <p:extLst>
      <p:ext uri="{BB962C8B-B14F-4D97-AF65-F5344CB8AC3E}">
        <p14:creationId xmlns:p14="http://schemas.microsoft.com/office/powerpoint/2010/main" val="23851038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93C1650-F582-452F-80A7-4EDF9FB75314}" type="datetimeFigureOut">
              <a:rPr lang="en-US" smtClean="0"/>
              <a:t>11/27/2023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7E4105-C594-431F-B55C-5E2F50F7768D}" type="slidenum">
              <a:rPr lang="en-US" smtClean="0"/>
              <a:t>‹#›</a:t>
            </a:fld>
            <a:endParaRPr lang="en-US"/>
          </a:p>
        </p:txBody>
      </p:sp>
    </p:spTree>
    <p:extLst>
      <p:ext uri="{BB962C8B-B14F-4D97-AF65-F5344CB8AC3E}">
        <p14:creationId xmlns:p14="http://schemas.microsoft.com/office/powerpoint/2010/main" val="27316108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93C1650-F582-452F-80A7-4EDF9FB75314}" type="datetimeFigureOut">
              <a:rPr lang="en-US" smtClean="0"/>
              <a:t>11/27/2023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7E4105-C594-431F-B55C-5E2F50F7768D}" type="slidenum">
              <a:rPr lang="en-US" smtClean="0"/>
              <a:t>‹#›</a:t>
            </a:fld>
            <a:endParaRPr lang="en-US"/>
          </a:p>
        </p:txBody>
      </p:sp>
    </p:spTree>
    <p:extLst>
      <p:ext uri="{BB962C8B-B14F-4D97-AF65-F5344CB8AC3E}">
        <p14:creationId xmlns:p14="http://schemas.microsoft.com/office/powerpoint/2010/main" val="39514572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3C1650-F582-452F-80A7-4EDF9FB75314}"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7E4105-C594-431F-B55C-5E2F50F7768D}" type="slidenum">
              <a:rPr lang="en-US" smtClean="0"/>
              <a:t>‹#›</a:t>
            </a:fld>
            <a:endParaRPr lang="en-US"/>
          </a:p>
        </p:txBody>
      </p:sp>
    </p:spTree>
    <p:extLst>
      <p:ext uri="{BB962C8B-B14F-4D97-AF65-F5344CB8AC3E}">
        <p14:creationId xmlns:p14="http://schemas.microsoft.com/office/powerpoint/2010/main" val="4796425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A93C1650-F582-452F-80A7-4EDF9FB75314}" type="datetimeFigureOut">
              <a:rPr lang="en-US" smtClean="0"/>
              <a:t>11/27/2023</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BA7E4105-C594-431F-B55C-5E2F50F7768D}" type="slidenum">
              <a:rPr lang="en-US" smtClean="0"/>
              <a:t>‹#›</a:t>
            </a:fld>
            <a:endParaRPr lang="en-US"/>
          </a:p>
        </p:txBody>
      </p:sp>
    </p:spTree>
    <p:extLst>
      <p:ext uri="{BB962C8B-B14F-4D97-AF65-F5344CB8AC3E}">
        <p14:creationId xmlns:p14="http://schemas.microsoft.com/office/powerpoint/2010/main" val="4150118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3C1650-F582-452F-80A7-4EDF9FB75314}"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7E4105-C594-431F-B55C-5E2F50F7768D}" type="slidenum">
              <a:rPr lang="en-US" smtClean="0"/>
              <a:t>‹#›</a:t>
            </a:fld>
            <a:endParaRPr lang="en-US"/>
          </a:p>
        </p:txBody>
      </p:sp>
    </p:spTree>
    <p:extLst>
      <p:ext uri="{BB962C8B-B14F-4D97-AF65-F5344CB8AC3E}">
        <p14:creationId xmlns:p14="http://schemas.microsoft.com/office/powerpoint/2010/main" val="1563719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A93C1650-F582-452F-80A7-4EDF9FB75314}" type="datetimeFigureOut">
              <a:rPr lang="en-US" smtClean="0"/>
              <a:t>11/27/2023</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BA7E4105-C594-431F-B55C-5E2F50F7768D}" type="slidenum">
              <a:rPr lang="en-US" smtClean="0"/>
              <a:t>‹#›</a:t>
            </a:fld>
            <a:endParaRPr lang="en-US"/>
          </a:p>
        </p:txBody>
      </p:sp>
    </p:spTree>
    <p:extLst>
      <p:ext uri="{BB962C8B-B14F-4D97-AF65-F5344CB8AC3E}">
        <p14:creationId xmlns:p14="http://schemas.microsoft.com/office/powerpoint/2010/main" val="1711980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93C1650-F582-452F-80A7-4EDF9FB75314}" type="datetimeFigureOut">
              <a:rPr lang="en-US" smtClean="0"/>
              <a:t>11/27/2023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7E4105-C594-431F-B55C-5E2F50F7768D}" type="slidenum">
              <a:rPr lang="en-US" smtClean="0"/>
              <a:t>‹#›</a:t>
            </a:fld>
            <a:endParaRPr lang="en-US"/>
          </a:p>
        </p:txBody>
      </p:sp>
    </p:spTree>
    <p:extLst>
      <p:ext uri="{BB962C8B-B14F-4D97-AF65-F5344CB8AC3E}">
        <p14:creationId xmlns:p14="http://schemas.microsoft.com/office/powerpoint/2010/main" val="2554494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93C1650-F582-452F-80A7-4EDF9FB75314}" type="datetimeFigureOut">
              <a:rPr lang="en-US" smtClean="0"/>
              <a:t>11/27/2023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7E4105-C594-431F-B55C-5E2F50F7768D}" type="slidenum">
              <a:rPr lang="en-US" smtClean="0"/>
              <a:t>‹#›</a:t>
            </a:fld>
            <a:endParaRPr lang="en-US"/>
          </a:p>
        </p:txBody>
      </p:sp>
    </p:spTree>
    <p:extLst>
      <p:ext uri="{BB962C8B-B14F-4D97-AF65-F5344CB8AC3E}">
        <p14:creationId xmlns:p14="http://schemas.microsoft.com/office/powerpoint/2010/main" val="1265690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93C1650-F582-452F-80A7-4EDF9FB75314}" type="datetimeFigureOut">
              <a:rPr lang="en-US" smtClean="0"/>
              <a:t>11/27/2023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7E4105-C594-431F-B55C-5E2F50F7768D}" type="slidenum">
              <a:rPr lang="en-US" smtClean="0"/>
              <a:t>‹#›</a:t>
            </a:fld>
            <a:endParaRPr lang="en-US"/>
          </a:p>
        </p:txBody>
      </p:sp>
    </p:spTree>
    <p:extLst>
      <p:ext uri="{BB962C8B-B14F-4D97-AF65-F5344CB8AC3E}">
        <p14:creationId xmlns:p14="http://schemas.microsoft.com/office/powerpoint/2010/main" val="1687236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3C1650-F582-452F-80A7-4EDF9FB75314}" type="datetimeFigureOut">
              <a:rPr lang="en-US" smtClean="0"/>
              <a:t>11/27/2023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7E4105-C594-431F-B55C-5E2F50F7768D}" type="slidenum">
              <a:rPr lang="en-US" smtClean="0"/>
              <a:t>‹#›</a:t>
            </a:fld>
            <a:endParaRPr lang="en-US"/>
          </a:p>
        </p:txBody>
      </p:sp>
    </p:spTree>
    <p:extLst>
      <p:ext uri="{BB962C8B-B14F-4D97-AF65-F5344CB8AC3E}">
        <p14:creationId xmlns:p14="http://schemas.microsoft.com/office/powerpoint/2010/main" val="2552142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3C1650-F582-452F-80A7-4EDF9FB75314}" type="datetimeFigureOut">
              <a:rPr lang="en-US" smtClean="0"/>
              <a:t>11/27/2023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7E4105-C594-431F-B55C-5E2F50F7768D}" type="slidenum">
              <a:rPr lang="en-US" smtClean="0"/>
              <a:t>‹#›</a:t>
            </a:fld>
            <a:endParaRPr lang="en-US"/>
          </a:p>
        </p:txBody>
      </p:sp>
    </p:spTree>
    <p:extLst>
      <p:ext uri="{BB962C8B-B14F-4D97-AF65-F5344CB8AC3E}">
        <p14:creationId xmlns:p14="http://schemas.microsoft.com/office/powerpoint/2010/main" val="2897040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3C1650-F582-452F-80A7-4EDF9FB75314}" type="datetimeFigureOut">
              <a:rPr lang="en-US" smtClean="0"/>
              <a:t>11/27/2023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7E4105-C594-431F-B55C-5E2F50F7768D}" type="slidenum">
              <a:rPr lang="en-US" smtClean="0"/>
              <a:t>‹#›</a:t>
            </a:fld>
            <a:endParaRPr lang="en-US"/>
          </a:p>
        </p:txBody>
      </p:sp>
    </p:spTree>
    <p:extLst>
      <p:ext uri="{BB962C8B-B14F-4D97-AF65-F5344CB8AC3E}">
        <p14:creationId xmlns:p14="http://schemas.microsoft.com/office/powerpoint/2010/main" val="1485973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93C1650-F582-452F-80A7-4EDF9FB75314}" type="datetimeFigureOut">
              <a:rPr lang="en-US" smtClean="0"/>
              <a:t>11/27/2023</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A7E4105-C594-431F-B55C-5E2F50F7768D}" type="slidenum">
              <a:rPr lang="en-US" smtClean="0"/>
              <a:t>‹#›</a:t>
            </a:fld>
            <a:endParaRPr lang="en-US"/>
          </a:p>
        </p:txBody>
      </p:sp>
    </p:spTree>
    <p:extLst>
      <p:ext uri="{BB962C8B-B14F-4D97-AF65-F5344CB8AC3E}">
        <p14:creationId xmlns:p14="http://schemas.microsoft.com/office/powerpoint/2010/main" val="101240238"/>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9E72C82-2383-5AE0-4495-991D2B9FAC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0776" y="1059863"/>
            <a:ext cx="5710518" cy="4168896"/>
          </a:xfrm>
          <a:prstGeom prst="rect">
            <a:avLst/>
          </a:prstGeom>
        </p:spPr>
      </p:pic>
    </p:spTree>
    <p:extLst>
      <p:ext uri="{BB962C8B-B14F-4D97-AF65-F5344CB8AC3E}">
        <p14:creationId xmlns:p14="http://schemas.microsoft.com/office/powerpoint/2010/main" val="258605307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C0DC959-DC9F-1D6E-04F7-A3E7CBFE068C}"/>
              </a:ext>
            </a:extLst>
          </p:cNvPr>
          <p:cNvSpPr>
            <a:spLocks noGrp="1"/>
          </p:cNvSpPr>
          <p:nvPr>
            <p:ph type="subTitle" idx="1"/>
          </p:nvPr>
        </p:nvSpPr>
        <p:spPr>
          <a:xfrm>
            <a:off x="7046259" y="175491"/>
            <a:ext cx="4721159" cy="6400799"/>
          </a:xfrm>
        </p:spPr>
        <p:txBody>
          <a:bodyPr>
            <a:normAutofit/>
          </a:bodyPr>
          <a:lstStyle/>
          <a:p>
            <a:pPr algn="ctr"/>
            <a:endParaRPr lang="fa-IR" sz="4000" dirty="0">
              <a:cs typeface="B Titr" panose="00000700000000000000" pitchFamily="2" charset="-78"/>
            </a:endParaRPr>
          </a:p>
          <a:p>
            <a:pPr algn="ctr"/>
            <a:r>
              <a:rPr lang="fa-IR" sz="4000" dirty="0">
                <a:cs typeface="B Titr" panose="00000700000000000000" pitchFamily="2" charset="-78"/>
              </a:rPr>
              <a:t>درس هفتم</a:t>
            </a:r>
          </a:p>
          <a:p>
            <a:pPr algn="ctr"/>
            <a:endParaRPr lang="fa-IR" sz="4000" dirty="0">
              <a:cs typeface="B Titr" panose="00000700000000000000" pitchFamily="2" charset="-78"/>
            </a:endParaRPr>
          </a:p>
          <a:p>
            <a:pPr algn="ctr"/>
            <a:endParaRPr lang="fa-IR" sz="4000" dirty="0">
              <a:cs typeface="B Titr" panose="00000700000000000000" pitchFamily="2" charset="-78"/>
            </a:endParaRPr>
          </a:p>
          <a:p>
            <a:pPr algn="ctr"/>
            <a:r>
              <a:rPr lang="fa-IR" sz="4400" dirty="0">
                <a:solidFill>
                  <a:srgbClr val="CC66FF"/>
                </a:solidFill>
                <a:cs typeface="B Titr" panose="00000700000000000000" pitchFamily="2" charset="-78"/>
              </a:rPr>
              <a:t>بوی بهشت</a:t>
            </a:r>
          </a:p>
          <a:p>
            <a:pPr algn="ctr"/>
            <a:endParaRPr lang="fa-IR" sz="4000" dirty="0">
              <a:effectLst>
                <a:outerShdw blurRad="50800" dist="50800" dir="5400000" algn="ctr" rotWithShape="0">
                  <a:srgbClr val="FF0000"/>
                </a:outerShdw>
              </a:effectLst>
              <a:cs typeface="B Titr" panose="00000700000000000000" pitchFamily="2" charset="-78"/>
            </a:endParaRPr>
          </a:p>
          <a:p>
            <a:pPr algn="ctr"/>
            <a:r>
              <a:rPr lang="fa-IR" sz="4000" dirty="0">
                <a:cs typeface="B Titr" panose="00000700000000000000" pitchFamily="2" charset="-78"/>
              </a:rPr>
              <a:t>زهرا سادات موسوی</a:t>
            </a:r>
          </a:p>
          <a:p>
            <a:endParaRPr lang="en-US" dirty="0">
              <a:cs typeface="B Titr" panose="00000700000000000000" pitchFamily="2" charset="-78"/>
            </a:endParaRPr>
          </a:p>
        </p:txBody>
      </p:sp>
      <p:pic>
        <p:nvPicPr>
          <p:cNvPr id="7" name="Picture 6">
            <a:extLst>
              <a:ext uri="{FF2B5EF4-FFF2-40B4-BE49-F238E27FC236}">
                <a16:creationId xmlns:a16="http://schemas.microsoft.com/office/drawing/2014/main" id="{56108AC7-BB99-DF1F-D1B2-D39427562D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5491"/>
            <a:ext cx="6248400" cy="5458195"/>
          </a:xfrm>
          <a:prstGeom prst="rect">
            <a:avLst/>
          </a:prstGeom>
        </p:spPr>
      </p:pic>
    </p:spTree>
    <p:extLst>
      <p:ext uri="{BB962C8B-B14F-4D97-AF65-F5344CB8AC3E}">
        <p14:creationId xmlns:p14="http://schemas.microsoft.com/office/powerpoint/2010/main" val="3013331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CF47C7-F346-5388-4B37-A50E4B9E8A07}"/>
              </a:ext>
            </a:extLst>
          </p:cNvPr>
          <p:cNvSpPr>
            <a:spLocks noGrp="1"/>
          </p:cNvSpPr>
          <p:nvPr>
            <p:ph idx="1"/>
          </p:nvPr>
        </p:nvSpPr>
        <p:spPr>
          <a:xfrm>
            <a:off x="838200" y="484094"/>
            <a:ext cx="10515600" cy="6024282"/>
          </a:xfrm>
        </p:spPr>
        <p:txBody>
          <a:bodyPr>
            <a:normAutofit/>
          </a:bodyPr>
          <a:lstStyle/>
          <a:p>
            <a:pPr marL="0" indent="0" algn="just" rtl="1">
              <a:buNone/>
            </a:pPr>
            <a:r>
              <a:rPr lang="fa-IR" sz="3600" b="1" dirty="0">
                <a:cs typeface="B Nazanin" panose="00000400000000000000" pitchFamily="2" charset="-78"/>
              </a:rPr>
              <a:t>ا</a:t>
            </a:r>
            <a:r>
              <a:rPr lang="ar-IQ" sz="3600" b="1" dirty="0">
                <a:cs typeface="B Nazanin" panose="00000400000000000000" pitchFamily="2" charset="-78"/>
              </a:rPr>
              <a:t>ويس قرني اهل يمن بود. او با مادر پيرش زندگي مي كرد</a:t>
            </a:r>
            <a:r>
              <a:rPr lang="fa-IR" sz="3600" b="1" dirty="0">
                <a:cs typeface="B Nazanin" panose="00000400000000000000" pitchFamily="2" charset="-78"/>
              </a:rPr>
              <a:t> و از او پرستاری میکرد </a:t>
            </a:r>
            <a:r>
              <a:rPr lang="ar-IQ" sz="3600" b="1" dirty="0">
                <a:cs typeface="B Nazanin" panose="00000400000000000000" pitchFamily="2" charset="-78"/>
              </a:rPr>
              <a:t>و كارش شترباني بود. </a:t>
            </a:r>
            <a:endParaRPr lang="fa-IR" sz="3600" b="1" dirty="0">
              <a:cs typeface="B Nazanin" panose="00000400000000000000" pitchFamily="2" charset="-78"/>
            </a:endParaRPr>
          </a:p>
          <a:p>
            <a:pPr marL="0" indent="0" algn="just" rtl="1">
              <a:buNone/>
            </a:pPr>
            <a:endParaRPr lang="fa-IR" sz="3600" b="1" dirty="0">
              <a:cs typeface="B Nazanin" panose="00000400000000000000" pitchFamily="2" charset="-78"/>
            </a:endParaRPr>
          </a:p>
          <a:p>
            <a:pPr marL="0" indent="0" algn="just" rtl="1">
              <a:buNone/>
            </a:pPr>
            <a:endParaRPr lang="fa-IR" sz="3600" b="1" dirty="0">
              <a:cs typeface="B Nazanin" panose="00000400000000000000" pitchFamily="2" charset="-78"/>
            </a:endParaRPr>
          </a:p>
        </p:txBody>
      </p:sp>
      <p:pic>
        <p:nvPicPr>
          <p:cNvPr id="9" name="Picture 8">
            <a:extLst>
              <a:ext uri="{FF2B5EF4-FFF2-40B4-BE49-F238E27FC236}">
                <a16:creationId xmlns:a16="http://schemas.microsoft.com/office/drawing/2014/main" id="{4A274EBE-A0A5-4156-A8F2-DA97B8ED98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6260" y="1726153"/>
            <a:ext cx="5441576" cy="4788587"/>
          </a:xfrm>
          <a:prstGeom prst="rect">
            <a:avLst/>
          </a:prstGeom>
        </p:spPr>
      </p:pic>
    </p:spTree>
    <p:extLst>
      <p:ext uri="{BB962C8B-B14F-4D97-AF65-F5344CB8AC3E}">
        <p14:creationId xmlns:p14="http://schemas.microsoft.com/office/powerpoint/2010/main" val="349551862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843478-172F-6CE5-DA15-821F7C114EF9}"/>
              </a:ext>
            </a:extLst>
          </p:cNvPr>
          <p:cNvSpPr>
            <a:spLocks noGrp="1"/>
          </p:cNvSpPr>
          <p:nvPr>
            <p:ph idx="1"/>
          </p:nvPr>
        </p:nvSpPr>
        <p:spPr/>
        <p:txBody>
          <a:bodyPr/>
          <a:lstStyle/>
          <a:p>
            <a:pPr marL="0" marR="0" lvl="0" indent="0" algn="just"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br>
              <a:rPr kumimoji="0" lang="ar-IQ" sz="28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b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pic>
        <p:nvPicPr>
          <p:cNvPr id="4" name="Picture 3">
            <a:extLst>
              <a:ext uri="{FF2B5EF4-FFF2-40B4-BE49-F238E27FC236}">
                <a16:creationId xmlns:a16="http://schemas.microsoft.com/office/drawing/2014/main" id="{FD7522F0-AE84-8D53-0A67-4980FE9B9A6B}"/>
              </a:ext>
            </a:extLst>
          </p:cNvPr>
          <p:cNvPicPr>
            <a:picLocks noChangeAspect="1"/>
          </p:cNvPicPr>
          <p:nvPr/>
        </p:nvPicPr>
        <p:blipFill>
          <a:blip r:embed="rId2"/>
          <a:stretch>
            <a:fillRect/>
          </a:stretch>
        </p:blipFill>
        <p:spPr>
          <a:xfrm>
            <a:off x="1837765" y="1182026"/>
            <a:ext cx="8937811" cy="5675974"/>
          </a:xfrm>
          <a:prstGeom prst="rect">
            <a:avLst/>
          </a:prstGeom>
        </p:spPr>
      </p:pic>
      <p:sp>
        <p:nvSpPr>
          <p:cNvPr id="6" name="TextBox 5">
            <a:extLst>
              <a:ext uri="{FF2B5EF4-FFF2-40B4-BE49-F238E27FC236}">
                <a16:creationId xmlns:a16="http://schemas.microsoft.com/office/drawing/2014/main" id="{735BAABB-6486-F417-0513-7D2DB82036D7}"/>
              </a:ext>
            </a:extLst>
          </p:cNvPr>
          <p:cNvSpPr txBox="1"/>
          <p:nvPr/>
        </p:nvSpPr>
        <p:spPr>
          <a:xfrm>
            <a:off x="1048871" y="769528"/>
            <a:ext cx="10963835" cy="2228815"/>
          </a:xfrm>
          <a:prstGeom prst="rect">
            <a:avLst/>
          </a:prstGeom>
          <a:noFill/>
        </p:spPr>
        <p:txBody>
          <a:bodyPr wrap="square">
            <a:spAutoFit/>
          </a:bodyPr>
          <a:lstStyle/>
          <a:p>
            <a:pPr marL="0" marR="0" lvl="0" indent="0" algn="just"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ar-IQ" sz="3600" b="1" i="0" u="none" strike="noStrike" kern="1200" cap="none" spc="0" normalizeH="0" baseline="0" noProof="0" dirty="0">
                <a:ln>
                  <a:noFill/>
                </a:ln>
                <a:solidFill>
                  <a:prstClr val="black"/>
                </a:solidFill>
                <a:effectLst/>
                <a:uLnTx/>
                <a:uFillTx/>
                <a:latin typeface="Calibri" panose="020F0502020204030204"/>
                <a:ea typeface="+mn-ea"/>
                <a:cs typeface="B Nazanin" panose="00000400000000000000" pitchFamily="2" charset="-78"/>
              </a:rPr>
              <a:t>يك بار كه خيلي دلش مي خواست به ديدن پيامبر اسلام(ص) برود از مادرش اجازه گرفت تا به طرف حجاز راه بيفتد، مادرش گفت: برو!</a:t>
            </a:r>
            <a:endParaRPr kumimoji="0" lang="fa-IR" sz="3600" b="1" i="0" u="none" strike="noStrike" kern="1200" cap="none" spc="0" normalizeH="0" baseline="0" noProof="0" dirty="0">
              <a:ln>
                <a:noFill/>
              </a:ln>
              <a:solidFill>
                <a:prstClr val="black"/>
              </a:solidFill>
              <a:effectLst/>
              <a:uLnTx/>
              <a:uFillTx/>
              <a:latin typeface="Calibri" panose="020F0502020204030204"/>
              <a:ea typeface="+mn-ea"/>
              <a:cs typeface="B Nazanin" panose="00000400000000000000" pitchFamily="2" charset="-78"/>
            </a:endParaRPr>
          </a:p>
          <a:p>
            <a:pPr marL="0" marR="0" lvl="0" indent="0" algn="r"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ar-IQ" sz="3600" b="1" i="0" u="none" strike="noStrike" kern="1200" cap="none" spc="0" normalizeH="0" baseline="0" noProof="0" dirty="0">
                <a:ln>
                  <a:noFill/>
                </a:ln>
                <a:solidFill>
                  <a:prstClr val="black"/>
                </a:solidFill>
                <a:effectLst/>
                <a:uLnTx/>
                <a:uFillTx/>
                <a:latin typeface="Calibri" panose="020F0502020204030204"/>
                <a:ea typeface="+mn-ea"/>
                <a:cs typeface="B Nazanin" panose="00000400000000000000" pitchFamily="2" charset="-78"/>
              </a:rPr>
              <a:t>اما اگر به مدينه رفتي و حضرت محمد(ص) در آنجا نبودند،</a:t>
            </a:r>
            <a:r>
              <a:rPr kumimoji="0" lang="fa-IR" sz="3600" b="1" i="0" u="none" strike="noStrike" kern="1200" cap="none" spc="0" normalizeH="0" baseline="0" noProof="0" dirty="0">
                <a:ln>
                  <a:noFill/>
                </a:ln>
                <a:solidFill>
                  <a:prstClr val="black"/>
                </a:solidFill>
                <a:effectLst/>
                <a:uLnTx/>
                <a:uFillTx/>
                <a:latin typeface="Calibri" panose="020F0502020204030204"/>
                <a:ea typeface="+mn-ea"/>
                <a:cs typeface="B Nazanin" panose="00000400000000000000" pitchFamily="2" charset="-78"/>
              </a:rPr>
              <a:t> </a:t>
            </a:r>
            <a:r>
              <a:rPr kumimoji="0" lang="ar-IQ" sz="3600" b="1" i="0" u="none" strike="noStrike" kern="1200" cap="none" spc="0" normalizeH="0" baseline="0" noProof="0" dirty="0">
                <a:ln>
                  <a:noFill/>
                </a:ln>
                <a:solidFill>
                  <a:prstClr val="black"/>
                </a:solidFill>
                <a:effectLst/>
                <a:uLnTx/>
                <a:uFillTx/>
                <a:latin typeface="Calibri" panose="020F0502020204030204"/>
                <a:ea typeface="+mn-ea"/>
                <a:cs typeface="B Nazanin" panose="00000400000000000000" pitchFamily="2" charset="-78"/>
              </a:rPr>
              <a:t>نصف روز بيشتر در آنجا نمان.</a:t>
            </a:r>
            <a:endParaRPr lang="en-US" dirty="0"/>
          </a:p>
        </p:txBody>
      </p:sp>
    </p:spTree>
    <p:extLst>
      <p:ext uri="{BB962C8B-B14F-4D97-AF65-F5344CB8AC3E}">
        <p14:creationId xmlns:p14="http://schemas.microsoft.com/office/powerpoint/2010/main" val="67437815"/>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BD83BB-5951-C22D-3B52-3C7ACFFF8F89}"/>
              </a:ext>
            </a:extLst>
          </p:cNvPr>
          <p:cNvSpPr>
            <a:spLocks noGrp="1"/>
          </p:cNvSpPr>
          <p:nvPr>
            <p:ph idx="1"/>
          </p:nvPr>
        </p:nvSpPr>
        <p:spPr>
          <a:xfrm>
            <a:off x="838200" y="663388"/>
            <a:ext cx="10515600" cy="6078071"/>
          </a:xfrm>
        </p:spPr>
        <p:txBody>
          <a:bodyPr>
            <a:normAutofit/>
          </a:bodyPr>
          <a:lstStyle/>
          <a:p>
            <a:pPr marL="0" indent="0" algn="just" rtl="1">
              <a:buNone/>
            </a:pPr>
            <a:r>
              <a:rPr kumimoji="0" lang="ar-IQ" sz="4000" b="1" i="0" u="none" strike="noStrike" kern="1200" cap="none" spc="0" normalizeH="0" baseline="0" noProof="0" dirty="0">
                <a:ln>
                  <a:noFill/>
                </a:ln>
                <a:solidFill>
                  <a:prstClr val="black"/>
                </a:solidFill>
                <a:effectLst/>
                <a:uLnTx/>
                <a:uFillTx/>
                <a:latin typeface="Calibri" panose="020F0502020204030204"/>
                <a:cs typeface="B Nazanin" panose="00000400000000000000" pitchFamily="2" charset="-78"/>
              </a:rPr>
              <a:t>با اين اجازه، او كه علاقه زيادي به ديدن رسول خدا(ص) داشت و براي همين هم رنج راه را تحمل كرده بود و با اشتياق به سوي مدينه آمده بود، وقتي به مدينه رسيد و </a:t>
            </a:r>
            <a:r>
              <a:rPr kumimoji="0" lang="fa-IR" sz="4000" b="1" i="0" u="none" strike="noStrike" kern="1200" cap="none" spc="0" normalizeH="0" baseline="0" noProof="0" dirty="0">
                <a:ln>
                  <a:noFill/>
                </a:ln>
                <a:solidFill>
                  <a:prstClr val="black"/>
                </a:solidFill>
                <a:effectLst/>
                <a:uLnTx/>
                <a:uFillTx/>
                <a:latin typeface="Calibri" panose="020F0502020204030204"/>
                <a:cs typeface="B Nazanin" panose="00000400000000000000" pitchFamily="2" charset="-78"/>
              </a:rPr>
              <a:t>با خبر</a:t>
            </a:r>
            <a:r>
              <a:rPr kumimoji="0" lang="ar-IQ" sz="4000" b="1" i="0" u="none" strike="noStrike" kern="1200" cap="none" spc="0" normalizeH="0" baseline="0" noProof="0" dirty="0">
                <a:ln>
                  <a:noFill/>
                </a:ln>
                <a:solidFill>
                  <a:prstClr val="black"/>
                </a:solidFill>
                <a:effectLst/>
                <a:uLnTx/>
                <a:uFillTx/>
                <a:latin typeface="Calibri" panose="020F0502020204030204"/>
                <a:cs typeface="B Nazanin" panose="00000400000000000000" pitchFamily="2" charset="-78"/>
              </a:rPr>
              <a:t> شد كه رسول خدا(ص) در مدينه حضور ندارند بسيار ناراحت و غمگين شد</a:t>
            </a:r>
            <a:r>
              <a:rPr kumimoji="0" lang="fa-IR" sz="4000" b="1" i="0" u="none" strike="noStrike" kern="1200" cap="none" spc="0" normalizeH="0" baseline="0" noProof="0" dirty="0">
                <a:ln>
                  <a:noFill/>
                </a:ln>
                <a:solidFill>
                  <a:prstClr val="black"/>
                </a:solidFill>
                <a:effectLst/>
                <a:uLnTx/>
                <a:uFillTx/>
                <a:latin typeface="Calibri" panose="020F0502020204030204"/>
                <a:cs typeface="B Nazanin" panose="00000400000000000000" pitchFamily="2" charset="-78"/>
              </a:rPr>
              <a:t>.</a:t>
            </a:r>
            <a:r>
              <a:rPr kumimoji="0" lang="ar-IQ" sz="4000" b="1" i="0" u="none" strike="noStrike" kern="1200" cap="none" spc="0" normalizeH="0" baseline="0" noProof="0" dirty="0">
                <a:ln>
                  <a:noFill/>
                </a:ln>
                <a:solidFill>
                  <a:prstClr val="black"/>
                </a:solidFill>
                <a:effectLst/>
                <a:uLnTx/>
                <a:uFillTx/>
                <a:latin typeface="Calibri" panose="020F0502020204030204"/>
                <a:cs typeface="B Nazanin" panose="00000400000000000000" pitchFamily="2" charset="-78"/>
              </a:rPr>
              <a:t> </a:t>
            </a:r>
            <a:endParaRPr lang="en-US" sz="4000" b="1" dirty="0">
              <a:cs typeface="B Nazanin" panose="00000400000000000000" pitchFamily="2" charset="-78"/>
            </a:endParaRPr>
          </a:p>
          <a:p>
            <a:pPr algn="just" rtl="1"/>
            <a:endParaRPr lang="en-US" sz="4000" b="1" dirty="0">
              <a:cs typeface="B Nazanin" panose="00000400000000000000" pitchFamily="2" charset="-78"/>
            </a:endParaRPr>
          </a:p>
        </p:txBody>
      </p:sp>
      <p:pic>
        <p:nvPicPr>
          <p:cNvPr id="5" name="Picture 4">
            <a:extLst>
              <a:ext uri="{FF2B5EF4-FFF2-40B4-BE49-F238E27FC236}">
                <a16:creationId xmlns:a16="http://schemas.microsoft.com/office/drawing/2014/main" id="{D8355A6F-EF1B-A5ED-E7EA-4D2C4A1FA5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9694" y="2905302"/>
            <a:ext cx="5065059" cy="3773404"/>
          </a:xfrm>
          <a:prstGeom prst="rect">
            <a:avLst/>
          </a:prstGeom>
        </p:spPr>
      </p:pic>
    </p:spTree>
    <p:extLst>
      <p:ext uri="{BB962C8B-B14F-4D97-AF65-F5344CB8AC3E}">
        <p14:creationId xmlns:p14="http://schemas.microsoft.com/office/powerpoint/2010/main" val="5892997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48B617-67CF-F591-EC91-CDC01AF00EC9}"/>
              </a:ext>
            </a:extLst>
          </p:cNvPr>
          <p:cNvSpPr>
            <a:spLocks noGrp="1"/>
          </p:cNvSpPr>
          <p:nvPr>
            <p:ph idx="1"/>
          </p:nvPr>
        </p:nvSpPr>
        <p:spPr>
          <a:xfrm>
            <a:off x="838200" y="1317811"/>
            <a:ext cx="10515600" cy="4859151"/>
          </a:xfrm>
        </p:spPr>
        <p:txBody>
          <a:bodyPr>
            <a:normAutofit/>
          </a:bodyPr>
          <a:lstStyle/>
          <a:p>
            <a:pPr marL="0" indent="0" algn="just" rtl="1">
              <a:buNone/>
            </a:pPr>
            <a:r>
              <a:rPr kumimoji="0" lang="ar-IQ" sz="4000" b="1" i="0" u="none" strike="noStrike" kern="1200" cap="none" spc="0" normalizeH="0" baseline="0" noProof="0" dirty="0">
                <a:ln>
                  <a:noFill/>
                </a:ln>
                <a:solidFill>
                  <a:prstClr val="black"/>
                </a:solidFill>
                <a:effectLst/>
                <a:uLnTx/>
                <a:uFillTx/>
                <a:latin typeface="Calibri" panose="020F0502020204030204"/>
                <a:cs typeface="B Nazanin" panose="00000400000000000000" pitchFamily="2" charset="-78"/>
              </a:rPr>
              <a:t>دلش مي خواست يك سال هم كه شده صبر كند تا به زيارت رسول خدا(ص) نايل شود؛ ولي مادرش به او سفارش كرده بود كه بيش از نصف روز در مدينه نماند. </a:t>
            </a:r>
            <a:endParaRPr kumimoji="0" lang="fa-IR" sz="4000" b="1" i="0" u="none" strike="noStrike" kern="1200" cap="none" spc="0" normalizeH="0" baseline="0" noProof="0" dirty="0">
              <a:ln>
                <a:noFill/>
              </a:ln>
              <a:solidFill>
                <a:prstClr val="black"/>
              </a:solidFill>
              <a:effectLst/>
              <a:uLnTx/>
              <a:uFillTx/>
              <a:latin typeface="Calibri" panose="020F0502020204030204"/>
              <a:cs typeface="B Nazanin" panose="00000400000000000000" pitchFamily="2" charset="-78"/>
            </a:endParaRPr>
          </a:p>
          <a:p>
            <a:pPr marL="0" indent="0" algn="just" rtl="1">
              <a:buNone/>
            </a:pPr>
            <a:r>
              <a:rPr kumimoji="0" lang="ar-IQ" sz="4000" b="1" i="0" u="none" strike="noStrike" kern="1200" cap="none" spc="0" normalizeH="0" baseline="0" noProof="0" dirty="0">
                <a:ln>
                  <a:noFill/>
                </a:ln>
                <a:solidFill>
                  <a:prstClr val="black"/>
                </a:solidFill>
                <a:effectLst/>
                <a:uLnTx/>
                <a:uFillTx/>
                <a:latin typeface="Calibri" panose="020F0502020204030204"/>
                <a:cs typeface="B Nazanin" panose="00000400000000000000" pitchFamily="2" charset="-78"/>
              </a:rPr>
              <a:t>اين بود كه گفت: سلام مرا به پيامبر (ص) برسانيد و بگويي</a:t>
            </a:r>
            <a:r>
              <a:rPr kumimoji="0" lang="fa-IR" sz="4000" b="1" i="0" u="none" strike="noStrike" kern="1200" cap="none" spc="0" normalizeH="0" baseline="0" noProof="0">
                <a:ln>
                  <a:noFill/>
                </a:ln>
                <a:solidFill>
                  <a:prstClr val="black"/>
                </a:solidFill>
                <a:effectLst/>
                <a:uLnTx/>
                <a:uFillTx/>
                <a:latin typeface="Calibri" panose="020F0502020204030204"/>
                <a:cs typeface="B Nazanin" panose="00000400000000000000" pitchFamily="2" charset="-78"/>
              </a:rPr>
              <a:t>د</a:t>
            </a:r>
            <a:r>
              <a:rPr kumimoji="0" lang="ar-IQ" sz="4000" b="1" i="0" u="none" strike="noStrike" kern="1200" cap="none" spc="0" normalizeH="0" baseline="0" noProof="0">
                <a:ln>
                  <a:noFill/>
                </a:ln>
                <a:solidFill>
                  <a:prstClr val="black"/>
                </a:solidFill>
                <a:effectLst/>
                <a:uLnTx/>
                <a:uFillTx/>
                <a:latin typeface="Calibri" panose="020F0502020204030204"/>
                <a:cs typeface="B Nazanin" panose="00000400000000000000" pitchFamily="2" charset="-78"/>
              </a:rPr>
              <a:t>: </a:t>
            </a:r>
            <a:r>
              <a:rPr kumimoji="0" lang="ar-IQ" sz="4000" b="1" i="0" u="none" strike="noStrike" kern="1200" cap="none" spc="0" normalizeH="0" baseline="0" noProof="0" dirty="0">
                <a:ln>
                  <a:noFill/>
                </a:ln>
                <a:solidFill>
                  <a:prstClr val="black"/>
                </a:solidFill>
                <a:effectLst/>
                <a:uLnTx/>
                <a:uFillTx/>
                <a:latin typeface="Calibri" panose="020F0502020204030204"/>
                <a:cs typeface="B Nazanin" panose="00000400000000000000" pitchFamily="2" charset="-78"/>
              </a:rPr>
              <a:t>مردي از يمن به ديدار شما آمده بود؛ اما از مادرش اجازه ماندن نداشت...</a:t>
            </a:r>
            <a:br>
              <a:rPr kumimoji="0" lang="ar-IQ" sz="4000" b="1" i="0" u="none" strike="noStrike" kern="1200" cap="none" spc="0" normalizeH="0" baseline="0" noProof="0" dirty="0">
                <a:ln>
                  <a:noFill/>
                </a:ln>
                <a:solidFill>
                  <a:prstClr val="black"/>
                </a:solidFill>
                <a:effectLst/>
                <a:uLnTx/>
                <a:uFillTx/>
                <a:latin typeface="Calibri" panose="020F0502020204030204"/>
                <a:cs typeface="B Nazanin" panose="00000400000000000000" pitchFamily="2" charset="-78"/>
              </a:rPr>
            </a:br>
            <a:r>
              <a:rPr kumimoji="0" lang="ar-IQ" sz="4000" b="1" i="0" u="none" strike="noStrike" kern="1200" cap="none" spc="0" normalizeH="0" baseline="0" noProof="0" dirty="0">
                <a:ln>
                  <a:noFill/>
                </a:ln>
                <a:solidFill>
                  <a:prstClr val="black"/>
                </a:solidFill>
                <a:effectLst/>
                <a:uLnTx/>
                <a:uFillTx/>
                <a:latin typeface="Calibri" panose="020F0502020204030204"/>
                <a:cs typeface="B Nazanin" panose="00000400000000000000" pitchFamily="2" charset="-78"/>
              </a:rPr>
              <a:t>اويس پس از اين حرف، به سوي شهر خودش به راه افتاد. </a:t>
            </a:r>
            <a:endParaRPr lang="en-US" sz="4000" b="1" dirty="0">
              <a:cs typeface="B Nazanin" panose="00000400000000000000" pitchFamily="2" charset="-78"/>
            </a:endParaRPr>
          </a:p>
        </p:txBody>
      </p:sp>
    </p:spTree>
    <p:extLst>
      <p:ext uri="{BB962C8B-B14F-4D97-AF65-F5344CB8AC3E}">
        <p14:creationId xmlns:p14="http://schemas.microsoft.com/office/powerpoint/2010/main" val="27445346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938FC9-D158-C8B0-A274-8B425446854C}"/>
              </a:ext>
            </a:extLst>
          </p:cNvPr>
          <p:cNvSpPr>
            <a:spLocks noGrp="1"/>
          </p:cNvSpPr>
          <p:nvPr>
            <p:ph idx="1"/>
          </p:nvPr>
        </p:nvSpPr>
        <p:spPr>
          <a:xfrm>
            <a:off x="838200" y="1407459"/>
            <a:ext cx="10515600" cy="4769504"/>
          </a:xfrm>
        </p:spPr>
        <p:txBody>
          <a:bodyPr>
            <a:normAutofit/>
          </a:bodyPr>
          <a:lstStyle/>
          <a:p>
            <a:pPr marL="0" indent="0" algn="just" rtl="1">
              <a:buNone/>
            </a:pPr>
            <a:r>
              <a:rPr kumimoji="0" lang="ar-IQ" sz="4000" b="1" i="0" u="none" strike="noStrike" kern="1200" cap="none" spc="0" normalizeH="0" baseline="0" noProof="0" dirty="0">
                <a:ln>
                  <a:noFill/>
                </a:ln>
                <a:solidFill>
                  <a:prstClr val="black"/>
                </a:solidFill>
                <a:effectLst/>
                <a:uLnTx/>
                <a:uFillTx/>
                <a:latin typeface="Calibri" panose="020F0502020204030204"/>
                <a:cs typeface="B Nazanin" panose="00000400000000000000" pitchFamily="2" charset="-78"/>
              </a:rPr>
              <a:t>وقتي كه رسول اكرم(ص) به مدينه برگشت، فرمود: آيا كسي به خانه ما آمده است؟ گفتند: آري. مردي با نام اويس. حضرت فرمود: درست است. اين نور اوست كه در خانه ما مانده است. </a:t>
            </a:r>
            <a:endParaRPr kumimoji="0" lang="fa-IR" sz="4000" b="1" i="0" u="none" strike="noStrike" kern="1200" cap="none" spc="0" normalizeH="0" baseline="0" noProof="0" dirty="0">
              <a:ln>
                <a:noFill/>
              </a:ln>
              <a:solidFill>
                <a:prstClr val="black"/>
              </a:solidFill>
              <a:effectLst/>
              <a:uLnTx/>
              <a:uFillTx/>
              <a:latin typeface="Calibri" panose="020F0502020204030204"/>
              <a:cs typeface="B Nazanin" panose="00000400000000000000" pitchFamily="2" charset="-78"/>
            </a:endParaRPr>
          </a:p>
          <a:p>
            <a:pPr marL="0" indent="0" algn="just" rtl="1">
              <a:buNone/>
            </a:pPr>
            <a:r>
              <a:rPr kumimoji="0" lang="ar-IQ" sz="4000" b="1" i="0" u="none" strike="noStrike" kern="1200" cap="none" spc="0" normalizeH="0" baseline="0" noProof="0" dirty="0">
                <a:ln>
                  <a:noFill/>
                </a:ln>
                <a:solidFill>
                  <a:prstClr val="black"/>
                </a:solidFill>
                <a:effectLst/>
                <a:uLnTx/>
                <a:uFillTx/>
                <a:latin typeface="Calibri" panose="020F0502020204030204"/>
                <a:cs typeface="B Nazanin" panose="00000400000000000000" pitchFamily="2" charset="-78"/>
              </a:rPr>
              <a:t>حضرت محمد(ص) همين طور درباره اويس فرموده بودند كه: از سوي يمن، بوي بهشت مي آيد و من خيلي دوست دارم كه اويس را ببينم. هركس او را ديد، سلام مرا به </a:t>
            </a:r>
            <a:r>
              <a:rPr kumimoji="0" lang="fa-IR" sz="4000" b="1" i="0" u="none" strike="noStrike" kern="1200" cap="none" spc="0" normalizeH="0" baseline="0" noProof="0" dirty="0">
                <a:ln>
                  <a:noFill/>
                </a:ln>
                <a:solidFill>
                  <a:prstClr val="black"/>
                </a:solidFill>
                <a:effectLst/>
                <a:uLnTx/>
                <a:uFillTx/>
                <a:latin typeface="Calibri" panose="020F0502020204030204"/>
                <a:cs typeface="B Nazanin" panose="00000400000000000000" pitchFamily="2" charset="-78"/>
              </a:rPr>
              <a:t>او</a:t>
            </a:r>
            <a:r>
              <a:rPr kumimoji="0" lang="ar-IQ" sz="4000" b="1" i="0" u="none" strike="noStrike" kern="1200" cap="none" spc="0" normalizeH="0" baseline="0" noProof="0" dirty="0">
                <a:ln>
                  <a:noFill/>
                </a:ln>
                <a:solidFill>
                  <a:prstClr val="black"/>
                </a:solidFill>
                <a:effectLst/>
                <a:uLnTx/>
                <a:uFillTx/>
                <a:latin typeface="Calibri" panose="020F0502020204030204"/>
                <a:cs typeface="B Nazanin" panose="00000400000000000000" pitchFamily="2" charset="-78"/>
              </a:rPr>
              <a:t> برساند.</a:t>
            </a:r>
            <a:br>
              <a:rPr kumimoji="0" lang="ar-IQ" sz="2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br>
            <a:endParaRPr lang="en-US" dirty="0"/>
          </a:p>
        </p:txBody>
      </p:sp>
    </p:spTree>
    <p:extLst>
      <p:ext uri="{BB962C8B-B14F-4D97-AF65-F5344CB8AC3E}">
        <p14:creationId xmlns:p14="http://schemas.microsoft.com/office/powerpoint/2010/main" val="14609179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00BC16-DA76-9B72-4537-15D6581596FF}"/>
              </a:ext>
            </a:extLst>
          </p:cNvPr>
          <p:cNvSpPr>
            <a:spLocks noGrp="1"/>
          </p:cNvSpPr>
          <p:nvPr>
            <p:ph idx="1"/>
          </p:nvPr>
        </p:nvSpPr>
        <p:spPr>
          <a:xfrm>
            <a:off x="593889" y="322729"/>
            <a:ext cx="10759911" cy="5854234"/>
          </a:xfrm>
        </p:spPr>
        <p:txBody>
          <a:bodyPr>
            <a:normAutofit/>
          </a:bodyPr>
          <a:lstStyle/>
          <a:p>
            <a:endParaRPr kumimoji="0" lang="fa-IR" sz="2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endParaRPr lang="fa-IR" sz="2600" dirty="0">
              <a:solidFill>
                <a:prstClr val="black"/>
              </a:solidFill>
              <a:latin typeface="Calibri" panose="020F0502020204030204"/>
              <a:cs typeface="Arial" panose="020B0604020202020204" pitchFamily="34" charset="0"/>
            </a:endParaRPr>
          </a:p>
          <a:p>
            <a:endParaRPr kumimoji="0" lang="fa-IR" sz="2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endParaRPr lang="fa-IR" sz="2600" dirty="0">
              <a:solidFill>
                <a:prstClr val="black"/>
              </a:solidFill>
              <a:latin typeface="Calibri" panose="020F0502020204030204"/>
              <a:cs typeface="Arial" panose="020B0604020202020204" pitchFamily="34" charset="0"/>
            </a:endParaRPr>
          </a:p>
          <a:p>
            <a:endParaRPr kumimoji="0" lang="fa-IR" sz="2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endParaRPr lang="fa-IR" sz="2600" dirty="0">
              <a:solidFill>
                <a:prstClr val="black"/>
              </a:solidFill>
              <a:latin typeface="Calibri" panose="020F0502020204030204"/>
              <a:cs typeface="Arial" panose="020B0604020202020204" pitchFamily="34" charset="0"/>
            </a:endParaRPr>
          </a:p>
          <a:p>
            <a:pPr marL="0" indent="0" algn="r" rtl="1">
              <a:buNone/>
            </a:pPr>
            <a:r>
              <a:rPr kumimoji="0" lang="ar-IQ" sz="4000" b="1" i="0" u="none" strike="noStrike" kern="1200" cap="none" spc="0" normalizeH="0" baseline="0" noProof="0" dirty="0">
                <a:ln>
                  <a:noFill/>
                </a:ln>
                <a:solidFill>
                  <a:prstClr val="black"/>
                </a:solidFill>
                <a:effectLst/>
                <a:uLnTx/>
                <a:uFillTx/>
                <a:latin typeface="Calibri" panose="020F0502020204030204"/>
                <a:cs typeface="B Nazanin" panose="00000400000000000000" pitchFamily="2" charset="-78"/>
              </a:rPr>
              <a:t>همچنين آن حضرت گفته بودند: اويس از مردان خداست و در راه خدا هم كشته خواهد شد.</a:t>
            </a:r>
            <a:endParaRPr kumimoji="0" lang="fa-IR" sz="4000" b="1" i="0" u="none" strike="noStrike" kern="1200" cap="none" spc="0" normalizeH="0" baseline="0" noProof="0" dirty="0">
              <a:ln>
                <a:noFill/>
              </a:ln>
              <a:solidFill>
                <a:prstClr val="black"/>
              </a:solidFill>
              <a:effectLst/>
              <a:uLnTx/>
              <a:uFillTx/>
              <a:latin typeface="Calibri" panose="020F0502020204030204"/>
              <a:cs typeface="B Nazanin" panose="00000400000000000000" pitchFamily="2" charset="-78"/>
            </a:endParaRPr>
          </a:p>
          <a:p>
            <a:pPr marL="0" indent="0" algn="r" rtl="1">
              <a:buNone/>
            </a:pPr>
            <a:r>
              <a:rPr kumimoji="0" lang="ar-IQ" sz="4000" b="1" i="0" u="none" strike="noStrike" kern="1200" cap="none" spc="0" normalizeH="0" baseline="0" noProof="0" dirty="0">
                <a:ln>
                  <a:noFill/>
                </a:ln>
                <a:solidFill>
                  <a:prstClr val="black"/>
                </a:solidFill>
                <a:effectLst/>
                <a:uLnTx/>
                <a:uFillTx/>
                <a:latin typeface="Calibri" panose="020F0502020204030204"/>
                <a:cs typeface="B Nazanin" panose="00000400000000000000" pitchFamily="2" charset="-78"/>
              </a:rPr>
              <a:t>اويس در جنگ صفين مردانه جنگيد تا اين كه تيري به قلبش خورد و در راه خدا شهيد شد.</a:t>
            </a:r>
            <a:endParaRPr lang="en-US" sz="4000" b="1" dirty="0">
              <a:cs typeface="B Nazanin" panose="00000400000000000000" pitchFamily="2" charset="-78"/>
            </a:endParaRPr>
          </a:p>
        </p:txBody>
      </p:sp>
      <p:pic>
        <p:nvPicPr>
          <p:cNvPr id="5" name="Picture 4">
            <a:extLst>
              <a:ext uri="{FF2B5EF4-FFF2-40B4-BE49-F238E27FC236}">
                <a16:creationId xmlns:a16="http://schemas.microsoft.com/office/drawing/2014/main" id="{D4D7FB0F-6702-57AE-4383-BE670CF26F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1276" y="594115"/>
            <a:ext cx="4502524" cy="2353592"/>
          </a:xfrm>
          <a:prstGeom prst="rect">
            <a:avLst/>
          </a:prstGeom>
        </p:spPr>
      </p:pic>
    </p:spTree>
    <p:extLst>
      <p:ext uri="{BB962C8B-B14F-4D97-AF65-F5344CB8AC3E}">
        <p14:creationId xmlns:p14="http://schemas.microsoft.com/office/powerpoint/2010/main" val="2007628470"/>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1C2934C9-4BAB-438B-B00F-797AA346600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32212" y="1332755"/>
            <a:ext cx="8444753" cy="5301128"/>
          </a:xfrm>
        </p:spPr>
      </p:pic>
      <p:sp>
        <p:nvSpPr>
          <p:cNvPr id="6" name="TextBox 5">
            <a:extLst>
              <a:ext uri="{FF2B5EF4-FFF2-40B4-BE49-F238E27FC236}">
                <a16:creationId xmlns:a16="http://schemas.microsoft.com/office/drawing/2014/main" id="{2326314C-31FB-C96C-1CA1-A4746E56D1C3}"/>
              </a:ext>
            </a:extLst>
          </p:cNvPr>
          <p:cNvSpPr txBox="1"/>
          <p:nvPr/>
        </p:nvSpPr>
        <p:spPr>
          <a:xfrm>
            <a:off x="3585882" y="2061882"/>
            <a:ext cx="5814567" cy="1015663"/>
          </a:xfrm>
          <a:prstGeom prst="rect">
            <a:avLst/>
          </a:prstGeom>
          <a:noFill/>
        </p:spPr>
        <p:txBody>
          <a:bodyPr wrap="square" rtlCol="0">
            <a:spAutoFit/>
          </a:bodyPr>
          <a:lstStyle/>
          <a:p>
            <a:pPr algn="ctr"/>
            <a:r>
              <a:rPr lang="fa-IR" sz="6000" dirty="0">
                <a:solidFill>
                  <a:srgbClr val="CC66FF"/>
                </a:solidFill>
                <a:cs typeface="B Titr" panose="00000700000000000000" pitchFamily="2" charset="-78"/>
              </a:rPr>
              <a:t>سپاس از توجه شما</a:t>
            </a:r>
            <a:endParaRPr lang="en-US" sz="6000" dirty="0">
              <a:solidFill>
                <a:srgbClr val="CC66FF"/>
              </a:solidFill>
              <a:cs typeface="B Titr" panose="00000700000000000000" pitchFamily="2" charset="-78"/>
            </a:endParaRPr>
          </a:p>
        </p:txBody>
      </p:sp>
    </p:spTree>
    <p:extLst>
      <p:ext uri="{BB962C8B-B14F-4D97-AF65-F5344CB8AC3E}">
        <p14:creationId xmlns:p14="http://schemas.microsoft.com/office/powerpoint/2010/main" val="6500407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par>
                          <p:cTn id="8" fill="hold">
                            <p:stCondLst>
                              <p:cond delay="2000"/>
                            </p:stCondLst>
                            <p:childTnLst>
                              <p:par>
                                <p:cTn id="9" presetID="21" presetClass="entr" presetSubtype="1"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Vapor Trail</Template>
  <TotalTime>118</TotalTime>
  <Words>361</Words>
  <Application>Microsoft Office PowerPoint</Application>
  <PresentationFormat>Widescreen</PresentationFormat>
  <Paragraphs>25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Century Gothic</vt:lpstr>
      <vt:lpstr>Vapor Trail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Teacher</dc:creator>
  <cp:lastModifiedBy>Teacher</cp:lastModifiedBy>
  <cp:revision>22</cp:revision>
  <dcterms:created xsi:type="dcterms:W3CDTF">2023-11-23T09:34:26Z</dcterms:created>
  <dcterms:modified xsi:type="dcterms:W3CDTF">2023-11-27T19:23:10Z</dcterms:modified>
</cp:coreProperties>
</file>