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D7E2"/>
    <a:srgbClr val="7CB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389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B0A11-2BED-41DF-9495-B0415C8C8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92E21-23C3-4434-AD5D-191337E7C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B31B5-58C5-41F1-A85F-46A1CE79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2BAAA-A146-450A-B876-EF898DE4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A3483-A572-4A25-A29B-92A20F7EC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7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3BDC-3BCD-4434-910E-C2F91AC5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A60BD9-AA69-488E-9B8C-DA49E66A5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3295B-B760-4DDC-848C-68DABBB15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454D4-9248-4847-8844-C993A66A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53132-4C29-49F1-9D79-852CFDF4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747C7-FC88-4FC8-86A0-FAF2A748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F149B-F91F-4001-BA1B-A4C59620F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16A4C-2188-4A29-B624-922AD478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1CD52-A6EB-4603-9322-78A8DC75F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59B80-036D-4C5C-B745-2F48127CF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B335C-2739-49AB-B0A2-765F26FA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2A37B-BB72-4CB2-88C4-6BE427DDD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91633-2FE4-463D-97CF-85D3C0C0A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73809-3F8B-494E-8CCC-940A790C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11881-0D6A-4E81-B230-64128E69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4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61A6-D97A-40D0-9205-3239637B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737EB-68D9-4AA1-AE77-77BBE409B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6380E-E2FF-480B-9B2A-0AB79F1B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A0C48-5547-40E1-8F62-35E84445E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4A21-1864-4A30-BEF6-DE785734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2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797E5-9088-4251-8A7B-FA1389B8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65B48-FA54-4D83-9870-C58D24120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5CFC4-83A5-498D-97EF-D79109A84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F8BBD-D711-4D77-A0CC-AEEB3972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09625-0721-4F22-BCA6-1F67A589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1365C-C711-4610-896A-7D73FC0B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5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0F9CB-D05B-4BFB-A8DA-61E221C1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1D5AE-25EB-4980-8332-B54F5FCC8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CEE5B-5D10-4C27-AFDF-1CDDEC57F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E93D0-5FCC-4031-BB60-DC31074D9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A6B0FD-E700-4349-8006-671E4FCE2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2A3F78-E22C-41CE-BDE5-3E08CA8D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CC4CD-577F-4DCC-8DC7-463D0337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7F0B3-F49A-4FFB-8EAB-4A58C48F9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7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9EFE3-193B-44D7-8080-B2DCAF36B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EF2E7A-CE05-4569-B942-9EC9DA2F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96F1B-038D-486A-906D-AE2CAFA9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C48E2-4F60-49C0-8688-03A8CA2D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3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348890-F5D5-4C74-917D-29396B292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7090B6-E1AB-475C-9A4D-67E22F15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14298-1252-4636-B6DA-BAA5CD17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2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EC4B3-9F0B-4F54-9724-7DFACB08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C392C-3F3F-4B48-8FAA-92623CE8E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01421-8762-4CB7-B8E7-0A2645EFE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B90BA-A232-4B97-81EF-497D3A1BD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D5C06-2B95-4150-86F2-0B81253C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05043-C396-446E-8231-C2A3F8F7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9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CE36C-CBC8-40E3-BB82-BABBA69C6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BCFEF-C36D-45BD-B066-9D2DDEE68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A95B82-9DA1-4428-AB25-6DE4218FE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1009D-5489-43EA-B8A2-E07BD8D9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4C036-FB2E-4FA3-B9DB-D19DAC2E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F5687-B057-44D9-8367-51B21CBB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5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B16793-37A5-4D72-850D-1B51968C9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9F404-59D1-4A81-9E57-469EA7EDB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AD7EF-93DC-4F69-B7FA-A577B94D8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93B0E-07BA-4E4F-9434-ECA70E7E7DB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37442-8DF3-432D-AF6B-E758D4FB9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7A92B-B5AD-447B-947E-28E6E7C78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2547-6113-460A-B756-E238982C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5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84D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DA5-CD4A-45D5-91E1-8D3050541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3829" y="0"/>
            <a:ext cx="4018626" cy="1012054"/>
          </a:xfrm>
        </p:spPr>
        <p:txBody>
          <a:bodyPr>
            <a:noAutofit/>
          </a:bodyPr>
          <a:lstStyle/>
          <a:p>
            <a:r>
              <a:rPr lang="fa-IR" sz="5400" dirty="0">
                <a:solidFill>
                  <a:srgbClr val="C00000"/>
                </a:solidFill>
                <a:cs typeface="B Davat" panose="00000400000000000000" pitchFamily="2" charset="-78"/>
              </a:rPr>
              <a:t>به نام خدا</a:t>
            </a:r>
            <a:endParaRPr lang="en-US" sz="5400" dirty="0">
              <a:solidFill>
                <a:srgbClr val="C00000"/>
              </a:solidFill>
              <a:cs typeface="B Davat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1EA73-927B-41AB-9E2C-BF54B78D6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161" y="1686757"/>
            <a:ext cx="9300839" cy="3571043"/>
          </a:xfrm>
        </p:spPr>
        <p:txBody>
          <a:bodyPr>
            <a:normAutofit fontScale="47500" lnSpcReduction="20000"/>
          </a:bodyPr>
          <a:lstStyle/>
          <a:p>
            <a:endParaRPr lang="fa-IR" dirty="0"/>
          </a:p>
          <a:p>
            <a:endParaRPr lang="fa-IR" dirty="0"/>
          </a:p>
          <a:p>
            <a:r>
              <a:rPr lang="fa-IR" sz="12600" dirty="0">
                <a:solidFill>
                  <a:srgbClr val="002060"/>
                </a:solidFill>
                <a:cs typeface="B Baran" panose="00000400000000000000" pitchFamily="2" charset="-78"/>
              </a:rPr>
              <a:t>لیا اسکندری</a:t>
            </a:r>
          </a:p>
          <a:p>
            <a:endParaRPr lang="fa-IR" sz="4800" dirty="0">
              <a:cs typeface="B Baran" panose="00000400000000000000" pitchFamily="2" charset="-78"/>
            </a:endParaRPr>
          </a:p>
          <a:p>
            <a:endParaRPr lang="fa-IR" sz="3000" b="1" dirty="0">
              <a:solidFill>
                <a:srgbClr val="FFFF00"/>
              </a:solidFill>
              <a:cs typeface="B Bardiya" panose="00000400000000000000" pitchFamily="2" charset="-78"/>
            </a:endParaRPr>
          </a:p>
          <a:p>
            <a:r>
              <a:rPr lang="fa-IR" sz="5100" b="1" dirty="0">
                <a:solidFill>
                  <a:srgbClr val="FFFF00"/>
                </a:solidFill>
                <a:cs typeface="B Bardiya" panose="00000400000000000000" pitchFamily="2" charset="-78"/>
              </a:rPr>
              <a:t>کلاس سوم 3</a:t>
            </a:r>
          </a:p>
          <a:p>
            <a:r>
              <a:rPr lang="fa-IR" sz="5100" b="1" dirty="0">
                <a:solidFill>
                  <a:srgbClr val="FFFF00"/>
                </a:solidFill>
                <a:cs typeface="B Bardiya" panose="00000400000000000000" pitchFamily="2" charset="-78"/>
              </a:rPr>
              <a:t>درس علوم تجربی</a:t>
            </a:r>
          </a:p>
          <a:p>
            <a:endParaRPr lang="fa-IR" sz="5100" dirty="0">
              <a:cs typeface="B Bardiya" panose="00000400000000000000" pitchFamily="2" charset="-78"/>
            </a:endParaRPr>
          </a:p>
          <a:p>
            <a:r>
              <a:rPr lang="fa-IR" sz="5100" b="1" dirty="0">
                <a:solidFill>
                  <a:srgbClr val="002060"/>
                </a:solidFill>
                <a:cs typeface="B Bardiya" panose="00000400000000000000" pitchFamily="2" charset="-78"/>
              </a:rPr>
              <a:t>مدرسه دخترانه دانشگاه شیراز</a:t>
            </a:r>
            <a:endParaRPr lang="en-US" sz="5100" b="1" dirty="0">
              <a:solidFill>
                <a:srgbClr val="002060"/>
              </a:solidFill>
              <a:cs typeface="B Bardiya" panose="00000400000000000000" pitchFamily="2" charset="-78"/>
            </a:endParaRPr>
          </a:p>
        </p:txBody>
      </p:sp>
      <p:pic>
        <p:nvPicPr>
          <p:cNvPr id="4" name="Picture 3" descr="Image result for لوگو دانشگاه شیراز">
            <a:extLst>
              <a:ext uri="{FF2B5EF4-FFF2-40B4-BE49-F238E27FC236}">
                <a16:creationId xmlns:a16="http://schemas.microsoft.com/office/drawing/2014/main" id="{649FB874-24F4-4EC3-A41C-38BF97E7558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09" y="363984"/>
            <a:ext cx="1218891" cy="1236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068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6108-C976-43D9-B7AD-BA6763E1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0352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 rtl="1"/>
            <a:r>
              <a:rPr lang="fa-IR" sz="13800" dirty="0">
                <a:cs typeface="B Bardiya" panose="00000400000000000000" pitchFamily="2" charset="-78"/>
              </a:rPr>
              <a:t>پایان</a:t>
            </a:r>
            <a:endParaRPr lang="en-US" sz="13800" dirty="0">
              <a:cs typeface="B Bardiy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1AE09-C547-475E-811A-3518FC5CB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76" y="4062798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2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accent4">
                <a:lumMod val="60000"/>
                <a:lumOff val="40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CD6BC-9890-40D5-BFA3-F8D09CBE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4000" dirty="0">
                <a:cs typeface="B Nazanin" panose="00000400000000000000" pitchFamily="2" charset="-78"/>
              </a:rPr>
              <a:t>عنوان درس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14E59-B406-4428-812F-74858055E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58" y="1530118"/>
            <a:ext cx="10515600" cy="435133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5400" dirty="0">
                <a:solidFill>
                  <a:srgbClr val="002060"/>
                </a:solidFill>
                <a:cs typeface="B Farnaz" panose="00000400000000000000" pitchFamily="2" charset="-78"/>
              </a:rPr>
              <a:t>زندگی ما و آب</a:t>
            </a:r>
            <a:endParaRPr lang="en-US" sz="5400" dirty="0">
              <a:solidFill>
                <a:srgbClr val="002060"/>
              </a:solidFill>
              <a:cs typeface="B Farnaz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CD5D10-0922-4C84-A4D5-225021596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412" y="2447278"/>
            <a:ext cx="63531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0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4000">
              <a:schemeClr val="accent6">
                <a:lumMod val="40000"/>
                <a:lumOff val="60000"/>
              </a:schemeClr>
            </a:gs>
            <a:gs pos="10000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F32D0-9594-45AC-8AB7-01DA7320C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solidFill>
                  <a:srgbClr val="C00000"/>
                </a:solidFill>
                <a:cs typeface="B Nazanin" panose="00000400000000000000" pitchFamily="2" charset="-78"/>
              </a:rPr>
              <a:t>ابرها چگونه تشکیل می شوند؟</a:t>
            </a:r>
            <a:endParaRPr lang="en-US" sz="36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DC2D2-A5B1-4054-8B83-F9CDF2CBE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9" y="3028425"/>
            <a:ext cx="10515600" cy="4351338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با تابش نور خورشید به دریاها و اقیانوس ها و رودها، آب بخار شده و به آسمان می رود. در اثر سرد شدن بخار آب ابرها پدید می آیند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FCAEA27D-7321-4887-BBB6-58B788AE75E7}"/>
              </a:ext>
            </a:extLst>
          </p:cNvPr>
          <p:cNvSpPr/>
          <p:nvPr/>
        </p:nvSpPr>
        <p:spPr>
          <a:xfrm>
            <a:off x="2592279" y="1027906"/>
            <a:ext cx="2166151" cy="170946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n 5">
            <a:extLst>
              <a:ext uri="{FF2B5EF4-FFF2-40B4-BE49-F238E27FC236}">
                <a16:creationId xmlns:a16="http://schemas.microsoft.com/office/drawing/2014/main" id="{7F87A32B-834C-4C6C-AFC8-762F6B66A12C}"/>
              </a:ext>
            </a:extLst>
          </p:cNvPr>
          <p:cNvSpPr/>
          <p:nvPr/>
        </p:nvSpPr>
        <p:spPr>
          <a:xfrm>
            <a:off x="470516" y="570190"/>
            <a:ext cx="1535837" cy="1325562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9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3ECDE-1DBE-423D-A1A1-01061A124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8189"/>
            <a:ext cx="10515600" cy="5023621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  <a:t>باران چگونه به وجود می آید؟</a:t>
            </a:r>
            <a:b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b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b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b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</a:b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در اثر سرد شدن ابرها باران تشکیل می شود</a:t>
            </a:r>
            <a:r>
              <a:rPr lang="fa-IR" sz="3200" b="1" dirty="0">
                <a:solidFill>
                  <a:srgbClr val="00B050"/>
                </a:solidFill>
                <a:cs typeface="B Nazanin" panose="00000400000000000000" pitchFamily="2" charset="-78"/>
              </a:rPr>
              <a:t>.</a:t>
            </a:r>
            <a:b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b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br>
              <a:rPr lang="fa-IR" sz="3200" b="1" dirty="0">
                <a:solidFill>
                  <a:srgbClr val="C00000"/>
                </a:solidFill>
                <a:cs typeface="B Nazanin" panose="00000400000000000000" pitchFamily="2" charset="-78"/>
              </a:rPr>
            </a:br>
            <a:br>
              <a:rPr lang="fa-IR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292246-F82E-4AE6-84E8-01576E64D4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18"/>
          <a:stretch/>
        </p:blipFill>
        <p:spPr>
          <a:xfrm>
            <a:off x="838200" y="443884"/>
            <a:ext cx="3965848" cy="2263805"/>
          </a:xfrm>
        </p:spPr>
      </p:pic>
    </p:spTree>
    <p:extLst>
      <p:ext uri="{BB962C8B-B14F-4D97-AF65-F5344CB8AC3E}">
        <p14:creationId xmlns:p14="http://schemas.microsoft.com/office/powerpoint/2010/main" val="176751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8F4D1-CD39-405D-8539-F1D85678F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b="1" dirty="0">
                <a:solidFill>
                  <a:srgbClr val="C00000"/>
                </a:solidFill>
                <a:cs typeface="B Nazanin" panose="00000400000000000000" pitchFamily="2" charset="-78"/>
              </a:rPr>
              <a:t>چرخه آب چگونه است؟</a:t>
            </a:r>
            <a:endParaRPr lang="en-US" sz="3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0E52-B1AD-4826-A479-2A2E8146F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/>
          <a:lstStyle/>
          <a:p>
            <a:pPr marL="514350" indent="-514350" algn="r" rtl="1">
              <a:buFont typeface="+mj-lt"/>
              <a:buAutoNum type="arabicParenR"/>
            </a:pPr>
            <a:r>
              <a:rPr lang="fa-IR" b="1" dirty="0">
                <a:solidFill>
                  <a:schemeClr val="tx2">
                    <a:lumMod val="50000"/>
                  </a:schemeClr>
                </a:solidFill>
              </a:rPr>
              <a:t>با تابش خورشید به دریاها ابرها تشکیل می شوند.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fa-IR" b="1" dirty="0">
                <a:solidFill>
                  <a:schemeClr val="tx2">
                    <a:lumMod val="50000"/>
                  </a:schemeClr>
                </a:solidFill>
              </a:rPr>
              <a:t>از ابرها باران و برف می بارد.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fa-IR" b="1" dirty="0">
                <a:solidFill>
                  <a:schemeClr val="tx2">
                    <a:lumMod val="50000"/>
                  </a:schemeClr>
                </a:solidFill>
              </a:rPr>
              <a:t>باران به شکل رودخانه دوباره به دریاها برمی گردد.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80CD19-C186-4AB2-9762-5E22D2507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05" y="2981366"/>
            <a:ext cx="4911201" cy="351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8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845">
              <a:srgbClr val="FF0000"/>
            </a:gs>
            <a:gs pos="55000">
              <a:schemeClr val="accent1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6452B-BC8D-4A0E-BC5F-BBCCE757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آب های زیر زمینی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39531-84C8-4712-B197-31FAE20A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8780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چشمه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چاه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قنات</a:t>
            </a:r>
            <a:endParaRPr lang="en-US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894AF5-8D4F-4DD5-AFD6-F62295A3D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999" y="2218658"/>
            <a:ext cx="5377232" cy="323750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396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0C45-2E26-471A-ABD1-3E15D39E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solidFill>
                  <a:srgbClr val="C00000"/>
                </a:solidFill>
                <a:cs typeface="B Nazanin" panose="00000400000000000000" pitchFamily="2" charset="-78"/>
              </a:rPr>
              <a:t>آب های زیرزمینی چگونه آلوده می شوند؟</a:t>
            </a:r>
            <a:endParaRPr lang="en-US" sz="36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369B-EC56-4749-8FB2-33E232B7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وارد شدن فاضلاب ها به آن 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استفاده از سموم و کودهای شیمیایی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B2BE749C-8354-481C-B968-58676BABE68E}"/>
              </a:ext>
            </a:extLst>
          </p:cNvPr>
          <p:cNvSpPr/>
          <p:nvPr/>
        </p:nvSpPr>
        <p:spPr>
          <a:xfrm>
            <a:off x="3746376" y="152062"/>
            <a:ext cx="1526960" cy="156337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2F15BB-0672-4F87-BD2F-D69A6AD55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29" y="2870565"/>
            <a:ext cx="5884120" cy="34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46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7000">
              <a:schemeClr val="accent3"/>
            </a:gs>
            <a:gs pos="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0260D-EAFF-401F-949E-D57B97278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Nazanin" panose="00000400000000000000" pitchFamily="2" charset="-78"/>
              </a:rPr>
              <a:t>آب چگونه تصفیه می شود؟</a:t>
            </a:r>
            <a:endParaRPr lang="en-US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E955E-591E-4FAE-AD1A-FEF05C1F6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918" y="1691951"/>
            <a:ext cx="10515600" cy="4800924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آب باران پشت سدها جمع می شود.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آب به تصفیه خانه منتقل می شود.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آب از توری رد میشود تا گل و لای آن گرفته شود.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به آب مواد میکروب کش (کلر) افزوده می شود.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آب با لوله به خانه ها راه می یابد.</a:t>
            </a:r>
          </a:p>
          <a:p>
            <a:pPr marL="514350" indent="-51435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1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8191-066C-47E4-924D-B3962482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C00000"/>
                </a:solidFill>
                <a:cs typeface="B Nazanin" panose="00000400000000000000" pitchFamily="2" charset="-78"/>
              </a:rPr>
              <a:t>آب شیرین چه کاربردهایی دارد؟</a:t>
            </a:r>
            <a:endParaRPr lang="en-US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1C0AA-F0EC-48F6-B827-2A30BFC30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آشامیدن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شست و شو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کشاورزی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FE70CB-0F9E-4518-A5DB-F92138D21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460" y="2011557"/>
            <a:ext cx="6274017" cy="44146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80664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215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به نام خدا</vt:lpstr>
      <vt:lpstr>عنوان درس</vt:lpstr>
      <vt:lpstr>ابرها چگونه تشکیل می شوند؟</vt:lpstr>
      <vt:lpstr>باران چگونه به وجود می آید؟    در اثر سرد شدن ابرها باران تشکیل می شود.    </vt:lpstr>
      <vt:lpstr>چرخه آب چگونه است؟</vt:lpstr>
      <vt:lpstr>آب های زیر زمینی</vt:lpstr>
      <vt:lpstr>آب های زیرزمینی چگونه آلوده می شوند؟</vt:lpstr>
      <vt:lpstr>آب چگونه تصفیه می شود؟</vt:lpstr>
      <vt:lpstr>آب شیرین چه کاربردهایی دارد؟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mheskandari@gmail.com</dc:creator>
  <cp:lastModifiedBy>mheskandari@gmail.com</cp:lastModifiedBy>
  <cp:revision>20</cp:revision>
  <dcterms:created xsi:type="dcterms:W3CDTF">2024-01-03T16:23:07Z</dcterms:created>
  <dcterms:modified xsi:type="dcterms:W3CDTF">2024-01-03T18:39:13Z</dcterms:modified>
</cp:coreProperties>
</file>